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0" r:id="rId1"/>
  </p:sldMasterIdLst>
  <p:sldIdLst>
    <p:sldId id="256" r:id="rId2"/>
    <p:sldId id="257" r:id="rId3"/>
    <p:sldId id="258" r:id="rId4"/>
    <p:sldId id="259" r:id="rId5"/>
    <p:sldId id="311"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8" r:id="rId21"/>
    <p:sldId id="279" r:id="rId22"/>
    <p:sldId id="281" r:id="rId23"/>
    <p:sldId id="277" r:id="rId24"/>
    <p:sldId id="283" r:id="rId25"/>
    <p:sldId id="284" r:id="rId26"/>
    <p:sldId id="285" r:id="rId27"/>
    <p:sldId id="286" r:id="rId28"/>
    <p:sldId id="289" r:id="rId29"/>
    <p:sldId id="290" r:id="rId30"/>
    <p:sldId id="292" r:id="rId31"/>
    <p:sldId id="293" r:id="rId32"/>
    <p:sldId id="294" r:id="rId33"/>
    <p:sldId id="295" r:id="rId34"/>
    <p:sldId id="296" r:id="rId35"/>
    <p:sldId id="297" r:id="rId36"/>
    <p:sldId id="298" r:id="rId37"/>
    <p:sldId id="299" r:id="rId38"/>
    <p:sldId id="300" r:id="rId39"/>
    <p:sldId id="301" r:id="rId40"/>
    <p:sldId id="303" r:id="rId41"/>
    <p:sldId id="304" r:id="rId42"/>
    <p:sldId id="305" r:id="rId43"/>
    <p:sldId id="306" r:id="rId44"/>
    <p:sldId id="307" r:id="rId45"/>
    <p:sldId id="308" r:id="rId46"/>
    <p:sldId id="309"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p:scale>
          <a:sx n="119" d="100"/>
          <a:sy n="119" d="100"/>
        </p:scale>
        <p:origin x="352"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fld id="{36244EDD-9D03-41E4-A83C-230B753C26DE}" type="datetimeFigureOut">
              <a:rPr lang="en-IN" smtClean="0"/>
              <a:t>28/02/23</a:t>
            </a:fld>
            <a:endParaRPr lang="en-IN"/>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96363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fld id="{36244EDD-9D03-41E4-A83C-230B753C26DE}" type="datetimeFigureOut">
              <a:rPr lang="en-IN" smtClean="0"/>
              <a:t>28/02/23</a:t>
            </a:fld>
            <a:endParaRPr lang="en-IN"/>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925072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fld id="{36244EDD-9D03-41E4-A83C-230B753C26DE}" type="datetimeFigureOut">
              <a:rPr lang="en-IN" smtClean="0"/>
              <a:t>28/02/23</a:t>
            </a:fld>
            <a:endParaRPr lang="en-IN"/>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417553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fld id="{36244EDD-9D03-41E4-A83C-230B753C26DE}" type="datetimeFigureOut">
              <a:rPr lang="en-IN" smtClean="0"/>
              <a:t>28/02/23</a:t>
            </a:fld>
            <a:endParaRPr lang="en-IN"/>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IN"/>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2B4EC274-4D9C-4373-B40B-B8702387E056}" type="slidenum">
              <a:rPr lang="en-IN" smtClean="0"/>
              <a:t>‹#›</a:t>
            </a:fld>
            <a:endParaRPr lang="en-IN"/>
          </a:p>
        </p:txBody>
      </p:sp>
    </p:spTree>
    <p:extLst>
      <p:ext uri="{BB962C8B-B14F-4D97-AF65-F5344CB8AC3E}">
        <p14:creationId xmlns:p14="http://schemas.microsoft.com/office/powerpoint/2010/main" val="3240713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fld id="{36244EDD-9D03-41E4-A83C-230B753C26DE}" type="datetimeFigureOut">
              <a:rPr lang="en-IN" smtClean="0"/>
              <a:t>28/02/23</a:t>
            </a:fld>
            <a:endParaRPr lang="en-IN"/>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8903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fld id="{36244EDD-9D03-41E4-A83C-230B753C26DE}" type="datetimeFigureOut">
              <a:rPr lang="en-IN" smtClean="0"/>
              <a:t>28/02/23</a:t>
            </a:fld>
            <a:endParaRPr lang="en-IN"/>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10930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fld id="{36244EDD-9D03-41E4-A83C-230B753C26DE}" type="datetimeFigureOut">
              <a:rPr lang="en-IN" smtClean="0"/>
              <a:t>28/02/23</a:t>
            </a:fld>
            <a:endParaRPr lang="en-IN"/>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00449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fld id="{36244EDD-9D03-41E4-A83C-230B753C26DE}" type="datetimeFigureOut">
              <a:rPr lang="en-IN" smtClean="0"/>
              <a:t>28/02/23</a:t>
            </a:fld>
            <a:endParaRPr lang="en-IN"/>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040725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fld id="{36244EDD-9D03-41E4-A83C-230B753C26DE}" type="datetimeFigureOut">
              <a:rPr lang="en-IN" smtClean="0"/>
              <a:t>28/02/23</a:t>
            </a:fld>
            <a:endParaRPr lang="en-IN"/>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366490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fld id="{36244EDD-9D03-41E4-A83C-230B753C26DE}" type="datetimeFigureOut">
              <a:rPr lang="en-IN" smtClean="0"/>
              <a:t>28/02/23</a:t>
            </a:fld>
            <a:endParaRPr lang="en-IN"/>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228208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fld id="{36244EDD-9D03-41E4-A83C-230B753C26DE}" type="datetimeFigureOut">
              <a:rPr lang="en-IN" smtClean="0"/>
              <a:t>28/02/23</a:t>
            </a:fld>
            <a:endParaRPr lang="en-IN"/>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423638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93">
              <a:schemeClr val="bg2">
                <a:lumMod val="85000"/>
              </a:schemeClr>
            </a:gs>
            <a:gs pos="100000">
              <a:schemeClr val="tx2">
                <a:lumMod val="25000"/>
                <a:lumOff val="75000"/>
              </a:schemeClr>
            </a:gs>
            <a:gs pos="46000">
              <a:schemeClr val="bg2"/>
            </a:gs>
            <a:gs pos="100000">
              <a:schemeClr val="tx2">
                <a:lumMod val="25000"/>
                <a:lumOff val="75000"/>
              </a:schemeClr>
            </a:gs>
            <a:gs pos="100000">
              <a:schemeClr val="tx2">
                <a:lumMod val="25000"/>
                <a:lumOff val="75000"/>
              </a:schemeClr>
            </a:gs>
          </a:gsLst>
          <a:lin ang="5400000" scaled="1"/>
          <a:tileRect/>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IN"/>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fld id="{36244EDD-9D03-41E4-A83C-230B753C26DE}" type="datetimeFigureOut">
              <a:rPr lang="en-IN" smtClean="0"/>
              <a:t>28/02/23</a:t>
            </a:fld>
            <a:endParaRPr lang="en-IN"/>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2B4EC274-4D9C-4373-B40B-B8702387E056}" type="slidenum">
              <a:rPr lang="en-IN" smtClean="0"/>
              <a:t>‹#›</a:t>
            </a:fld>
            <a:endParaRPr lang="en-IN"/>
          </a:p>
        </p:txBody>
      </p:sp>
    </p:spTree>
    <p:extLst>
      <p:ext uri="{BB962C8B-B14F-4D97-AF65-F5344CB8AC3E}">
        <p14:creationId xmlns:p14="http://schemas.microsoft.com/office/powerpoint/2010/main" val="216517092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2060" y="1292842"/>
            <a:ext cx="7563616" cy="1854200"/>
          </a:xfrm>
        </p:spPr>
        <p:txBody>
          <a:bodyPr>
            <a:noAutofit/>
          </a:bodyPr>
          <a:lstStyle/>
          <a:p>
            <a:r>
              <a:rPr lang="en-US" sz="4500" b="1" dirty="0">
                <a:solidFill>
                  <a:schemeClr val="tx2">
                    <a:lumMod val="40000"/>
                    <a:lumOff val="60000"/>
                  </a:schemeClr>
                </a:solidFill>
                <a:effectLst>
                  <a:outerShdw blurRad="38100" dist="38100" dir="2700000" algn="tl">
                    <a:srgbClr val="000000">
                      <a:alpha val="43137"/>
                    </a:srgbClr>
                  </a:outerShdw>
                </a:effectLst>
                <a:latin typeface="Candara" panose="020E0502030303020204" pitchFamily="34" charset="0"/>
              </a:rPr>
              <a:t> 	</a:t>
            </a:r>
            <a:r>
              <a:rPr lang="en-US" sz="4500" b="1" dirty="0">
                <a:solidFill>
                  <a:schemeClr val="bg1">
                    <a:lumMod val="10000"/>
                  </a:schemeClr>
                </a:solidFill>
                <a:effectLst>
                  <a:outerShdw blurRad="38100" dist="38100" dir="2700000" algn="tl">
                    <a:srgbClr val="000000">
                      <a:alpha val="43137"/>
                    </a:srgbClr>
                  </a:outerShdw>
                </a:effectLst>
                <a:latin typeface="Candara" panose="020E0502030303020204" pitchFamily="34" charset="0"/>
              </a:rPr>
              <a:t>Capstone Project</a:t>
            </a:r>
            <a:br>
              <a:rPr lang="en-US" sz="4500" b="1" dirty="0">
                <a:solidFill>
                  <a:schemeClr val="bg1">
                    <a:lumMod val="10000"/>
                  </a:schemeClr>
                </a:solidFill>
                <a:effectLst>
                  <a:outerShdw blurRad="38100" dist="38100" dir="2700000" algn="tl">
                    <a:srgbClr val="000000">
                      <a:alpha val="43137"/>
                    </a:srgbClr>
                  </a:outerShdw>
                </a:effectLst>
                <a:latin typeface="Candara" panose="020E0502030303020204" pitchFamily="34" charset="0"/>
              </a:rPr>
            </a:br>
            <a:r>
              <a:rPr lang="en-US" sz="4500" b="1" dirty="0">
                <a:solidFill>
                  <a:schemeClr val="bg1">
                    <a:lumMod val="10000"/>
                  </a:schemeClr>
                </a:solidFill>
                <a:effectLst>
                  <a:outerShdw blurRad="38100" dist="38100" dir="2700000" algn="tl">
                    <a:srgbClr val="000000">
                      <a:alpha val="43137"/>
                    </a:srgbClr>
                  </a:outerShdw>
                </a:effectLst>
                <a:latin typeface="Candara" panose="020E0502030303020204" pitchFamily="34" charset="0"/>
              </a:rPr>
              <a:t>			On</a:t>
            </a:r>
            <a:endParaRPr lang="en-IN" sz="4500" b="1" dirty="0">
              <a:solidFill>
                <a:schemeClr val="bg1">
                  <a:lumMod val="10000"/>
                </a:schemeClr>
              </a:solidFill>
              <a:effectLst>
                <a:outerShdw blurRad="38100" dist="38100" dir="2700000" algn="tl">
                  <a:srgbClr val="000000">
                    <a:alpha val="43137"/>
                  </a:srgbClr>
                </a:outerShdw>
              </a:effectLst>
              <a:latin typeface="Candara" panose="020E0502030303020204" pitchFamily="34" charset="0"/>
            </a:endParaRPr>
          </a:p>
        </p:txBody>
      </p:sp>
      <p:sp>
        <p:nvSpPr>
          <p:cNvPr id="3" name="Subtitle 2"/>
          <p:cNvSpPr>
            <a:spLocks noGrp="1"/>
          </p:cNvSpPr>
          <p:nvPr>
            <p:ph type="subTitle" idx="1"/>
          </p:nvPr>
        </p:nvSpPr>
        <p:spPr>
          <a:xfrm>
            <a:off x="3055732" y="3309620"/>
            <a:ext cx="9245600" cy="961390"/>
          </a:xfrm>
        </p:spPr>
        <p:txBody>
          <a:bodyPr>
            <a:normAutofit/>
          </a:bodyPr>
          <a:lstStyle/>
          <a:p>
            <a:r>
              <a:rPr lang="en-US" sz="3800" b="1">
                <a:effectLst>
                  <a:outerShdw blurRad="38100" dist="38100" dir="2700000" algn="tl">
                    <a:srgbClr val="000000">
                      <a:alpha val="43137"/>
                    </a:srgbClr>
                  </a:outerShdw>
                </a:effectLst>
                <a:latin typeface="Candara" panose="020E0502030303020204" pitchFamily="34" charset="0"/>
              </a:rPr>
              <a:t>“</a:t>
            </a:r>
            <a:r>
              <a:rPr lang="en-US" sz="3800" b="1">
                <a:solidFill>
                  <a:schemeClr val="tx2">
                    <a:lumMod val="75000"/>
                    <a:lumOff val="25000"/>
                  </a:schemeClr>
                </a:solidFill>
                <a:effectLst>
                  <a:outerShdw blurRad="38100" dist="38100" dir="2700000" algn="tl">
                    <a:srgbClr val="000000">
                      <a:alpha val="43137"/>
                    </a:srgbClr>
                  </a:outerShdw>
                </a:effectLst>
                <a:latin typeface="Candara" panose="020E0502030303020204" pitchFamily="34" charset="0"/>
              </a:rPr>
              <a:t>TRAVEL APPROVAL APP</a:t>
            </a:r>
            <a:r>
              <a:rPr lang="en-US" sz="3800" b="1">
                <a:effectLst>
                  <a:outerShdw blurRad="38100" dist="38100" dir="2700000" algn="tl">
                    <a:srgbClr val="000000">
                      <a:alpha val="43137"/>
                    </a:srgbClr>
                  </a:outerShdw>
                </a:effectLst>
                <a:latin typeface="Candara" panose="020E0502030303020204" pitchFamily="34" charset="0"/>
              </a:rPr>
              <a:t>”</a:t>
            </a:r>
            <a:endParaRPr lang="en-IN" sz="3800" b="1" dirty="0">
              <a:effectLst>
                <a:outerShdw blurRad="38100" dist="38100" dir="2700000" algn="tl">
                  <a:srgbClr val="000000">
                    <a:alpha val="43137"/>
                  </a:srgbClr>
                </a:outerShdw>
              </a:effectLst>
              <a:latin typeface="Candara" panose="020E0502030303020204" pitchFamily="34" charset="0"/>
            </a:endParaRPr>
          </a:p>
        </p:txBody>
      </p:sp>
      <p:sp>
        <p:nvSpPr>
          <p:cNvPr id="4" name="TextBox 3"/>
          <p:cNvSpPr txBox="1"/>
          <p:nvPr/>
        </p:nvSpPr>
        <p:spPr>
          <a:xfrm>
            <a:off x="440979" y="4750135"/>
            <a:ext cx="6061435" cy="1554272"/>
          </a:xfrm>
          <a:prstGeom prst="rect">
            <a:avLst/>
          </a:prstGeom>
          <a:noFill/>
        </p:spPr>
        <p:txBody>
          <a:bodyPr wrap="square" rtlCol="0">
            <a:spAutoFit/>
          </a:bodyPr>
          <a:lstStyle/>
          <a:p>
            <a:r>
              <a:rPr lang="en-US" sz="2500">
                <a:solidFill>
                  <a:schemeClr val="tx2">
                    <a:lumMod val="75000"/>
                    <a:lumOff val="25000"/>
                  </a:schemeClr>
                </a:solidFill>
                <a:latin typeface="Arial Rounded MT Bold" panose="020F0704030504030204" pitchFamily="34" charset="0"/>
              </a:rPr>
              <a:t>BY:</a:t>
            </a:r>
          </a:p>
          <a:p>
            <a:r>
              <a:rPr lang="en-IN" sz="2000">
                <a:solidFill>
                  <a:schemeClr val="tx2">
                    <a:lumMod val="75000"/>
                    <a:lumOff val="25000"/>
                  </a:schemeClr>
                </a:solidFill>
                <a:latin typeface="Arial Rounded MT Bold" panose="020F0704030504030204" pitchFamily="34" charset="0"/>
              </a:rPr>
              <a:t>Name :SAKAM SWETHA</a:t>
            </a:r>
            <a:endParaRPr lang="en-IN" sz="2500">
              <a:solidFill>
                <a:schemeClr val="tx2">
                  <a:lumMod val="75000"/>
                  <a:lumOff val="25000"/>
                </a:schemeClr>
              </a:solidFill>
              <a:latin typeface="Arial Rounded MT Bold" panose="020F0704030504030204" pitchFamily="34" charset="0"/>
            </a:endParaRPr>
          </a:p>
          <a:p>
            <a:r>
              <a:rPr lang="en-IN" sz="2000">
                <a:solidFill>
                  <a:schemeClr val="tx2">
                    <a:lumMod val="75000"/>
                    <a:lumOff val="25000"/>
                  </a:schemeClr>
                </a:solidFill>
                <a:latin typeface="Arial Rounded MT Bold" panose="020F0704030504030204" pitchFamily="34" charset="0"/>
              </a:rPr>
              <a:t>Batch</a:t>
            </a:r>
            <a:r>
              <a:rPr lang="en-IN" sz="2500">
                <a:solidFill>
                  <a:schemeClr val="tx2">
                    <a:lumMod val="75000"/>
                    <a:lumOff val="25000"/>
                  </a:schemeClr>
                </a:solidFill>
                <a:latin typeface="Arial Rounded MT Bold" panose="020F0704030504030204" pitchFamily="34" charset="0"/>
              </a:rPr>
              <a:t> WIP-SF-13</a:t>
            </a:r>
          </a:p>
          <a:p>
            <a:r>
              <a:rPr lang="en-IN" sz="2000">
                <a:solidFill>
                  <a:schemeClr val="tx2">
                    <a:lumMod val="75000"/>
                    <a:lumOff val="25000"/>
                  </a:schemeClr>
                </a:solidFill>
                <a:latin typeface="Arial Rounded MT Bold" panose="020F0704030504030204" pitchFamily="34" charset="0"/>
              </a:rPr>
              <a:t>LMS Id</a:t>
            </a:r>
            <a:r>
              <a:rPr lang="en-IN" sz="2500">
                <a:solidFill>
                  <a:schemeClr val="tx2">
                    <a:lumMod val="75000"/>
                    <a:lumOff val="25000"/>
                  </a:schemeClr>
                </a:solidFill>
                <a:latin typeface="Arial Rounded MT Bold" panose="020F0704030504030204" pitchFamily="34" charset="0"/>
              </a:rPr>
              <a:t>: MGSA_538</a:t>
            </a:r>
            <a:endParaRPr lang="en-IN" sz="2500" dirty="0">
              <a:solidFill>
                <a:schemeClr val="tx2">
                  <a:lumMod val="75000"/>
                  <a:lumOff val="25000"/>
                </a:schemeClr>
              </a:solidFill>
              <a:latin typeface="Arial Rounded MT Bold" panose="020F0704030504030204" pitchFamily="34" charset="0"/>
            </a:endParaRPr>
          </a:p>
        </p:txBody>
      </p:sp>
      <p:pic>
        <p:nvPicPr>
          <p:cNvPr id="5" name="Picture 4" descr="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9360" y="93618"/>
            <a:ext cx="4653280" cy="12325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1325563"/>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After creating travel approval object with fields, it looks as shown below</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D5C77E7D-CF6C-84D4-6902-40E36E05CE7C}"/>
              </a:ext>
            </a:extLst>
          </p:cNvPr>
          <p:cNvPicPr/>
          <p:nvPr/>
        </p:nvPicPr>
        <p:blipFill>
          <a:blip r:embed="rId2"/>
          <a:stretch>
            <a:fillRect/>
          </a:stretch>
        </p:blipFill>
        <p:spPr>
          <a:xfrm>
            <a:off x="1425039" y="1502728"/>
            <a:ext cx="9167751" cy="46843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395" y="107950"/>
            <a:ext cx="10515600" cy="1325563"/>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Importing Department records using data import wizard and </a:t>
            </a:r>
            <a:b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imported record data status can viewed below</a:t>
            </a:r>
            <a:endPar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A1C3EC40-76D7-B167-5BDD-458132A4F86E}"/>
              </a:ext>
            </a:extLst>
          </p:cNvPr>
          <p:cNvPicPr/>
          <p:nvPr/>
        </p:nvPicPr>
        <p:blipFill>
          <a:blip r:embed="rId2"/>
          <a:stretch>
            <a:fillRect/>
          </a:stretch>
        </p:blipFill>
        <p:spPr>
          <a:xfrm>
            <a:off x="1140031" y="1294409"/>
            <a:ext cx="10177574" cy="497576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860" y="0"/>
            <a:ext cx="10515600" cy="1828800"/>
          </a:xfrm>
        </p:spPr>
        <p:txBody>
          <a:bodyPr>
            <a:normAutofit/>
          </a:bodyPr>
          <a:lstStyle/>
          <a:p>
            <a:pPr algn="ctr"/>
            <a:r>
              <a:rPr lang="en-IN" sz="32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Exercise-02</a:t>
            </a:r>
            <a:b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Expense Item custom object</a:t>
            </a: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and </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Custom fields in Expense Item object</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6" name="Content Placeholder 5">
            <a:extLst>
              <a:ext uri="{FF2B5EF4-FFF2-40B4-BE49-F238E27FC236}">
                <a16:creationId xmlns:a16="http://schemas.microsoft.com/office/drawing/2014/main" id="{229838E9-9FC1-E07E-9D74-438AA80D9512}"/>
              </a:ext>
            </a:extLst>
          </p:cNvPr>
          <p:cNvPicPr>
            <a:picLocks noGrp="1"/>
          </p:cNvPicPr>
          <p:nvPr>
            <p:ph idx="1"/>
          </p:nvPr>
        </p:nvPicPr>
        <p:blipFill>
          <a:blip r:embed="rId2"/>
          <a:stretch>
            <a:fillRect/>
          </a:stretch>
        </p:blipFill>
        <p:spPr>
          <a:xfrm>
            <a:off x="2248165" y="1919288"/>
            <a:ext cx="7247994" cy="41243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45A98-85A7-1D53-61EB-350A1A9E3352}"/>
              </a:ext>
            </a:extLst>
          </p:cNvPr>
          <p:cNvSpPr txBox="1"/>
          <p:nvPr/>
        </p:nvSpPr>
        <p:spPr>
          <a:xfrm>
            <a:off x="3990975" y="582533"/>
            <a:ext cx="7639050" cy="584775"/>
          </a:xfrm>
          <a:prstGeom prst="rect">
            <a:avLst/>
          </a:prstGeom>
          <a:noFill/>
        </p:spPr>
        <p:txBody>
          <a:bodyPr wrap="square" rtlCol="0">
            <a:spAutoFit/>
          </a:bodyPr>
          <a:lstStyle/>
          <a:p>
            <a:r>
              <a:rPr lang="en-US" sz="3200" b="1" dirty="0">
                <a:latin typeface="Calibri Light" panose="020F0302020204030204" pitchFamily="34" charset="0"/>
                <a:ea typeface="Calibri Light" panose="020F0302020204030204" pitchFamily="34" charset="0"/>
                <a:cs typeface="Calibri Light" panose="020F0302020204030204" pitchFamily="34" charset="0"/>
              </a:rPr>
              <a:t>Creating User Eric</a:t>
            </a: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52BA7772-D7A3-438D-F444-D24E18A58BA7}"/>
              </a:ext>
            </a:extLst>
          </p:cNvPr>
          <p:cNvPicPr/>
          <p:nvPr/>
        </p:nvPicPr>
        <p:blipFill>
          <a:blip r:embed="rId2"/>
          <a:stretch>
            <a:fillRect/>
          </a:stretch>
        </p:blipFill>
        <p:spPr>
          <a:xfrm>
            <a:off x="1852551" y="1816100"/>
            <a:ext cx="7213979" cy="42284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45046C-A32E-BF42-A238-286F4A9E426B}"/>
              </a:ext>
            </a:extLst>
          </p:cNvPr>
          <p:cNvSpPr txBox="1"/>
          <p:nvPr/>
        </p:nvSpPr>
        <p:spPr>
          <a:xfrm>
            <a:off x="635330" y="567303"/>
            <a:ext cx="10243038" cy="584775"/>
          </a:xfrm>
          <a:prstGeom prst="rect">
            <a:avLst/>
          </a:prstGeom>
          <a:noFill/>
        </p:spPr>
        <p:txBody>
          <a:bodyPr wrap="square" rtlCol="0">
            <a:spAutoFit/>
          </a:bodyPr>
          <a:lstStyle/>
          <a:p>
            <a:pPr algn="ctr"/>
            <a:r>
              <a:rPr lang="en-US" sz="3200" b="1" dirty="0">
                <a:latin typeface="Calibri Light" panose="020F0302020204030204" pitchFamily="34" charset="0"/>
                <a:ea typeface="Calibri Light" panose="020F0302020204030204" pitchFamily="34" charset="0"/>
                <a:cs typeface="Calibri Light" panose="020F0302020204030204" pitchFamily="34" charset="0"/>
              </a:rPr>
              <a:t>Customize The Travel Approval Default Search Layout</a:t>
            </a: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660C2FA3-CB04-391D-5DAB-5B12704DD3F0}"/>
              </a:ext>
            </a:extLst>
          </p:cNvPr>
          <p:cNvPicPr/>
          <p:nvPr/>
        </p:nvPicPr>
        <p:blipFill>
          <a:blip r:embed="rId2"/>
          <a:stretch>
            <a:fillRect/>
          </a:stretch>
        </p:blipFill>
        <p:spPr>
          <a:xfrm>
            <a:off x="1674421" y="1466260"/>
            <a:ext cx="7595260" cy="45631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29007" y="589880"/>
            <a:ext cx="9914859" cy="1329004"/>
          </a:xfrm>
        </p:spPr>
        <p:txBody>
          <a:bodyPr>
            <a:normAutofit/>
          </a:bodyPr>
          <a:lstStyle/>
          <a:p>
            <a:pPr algn="ct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Customizing page layout</a:t>
            </a:r>
            <a:br>
              <a:rPr lang="en-IN" sz="3200" b="1" dirty="0">
                <a:effectLst/>
                <a:latin typeface="Calibri Light" panose="020F0302020204030204" pitchFamily="34" charset="0"/>
                <a:ea typeface="Calibri Light" panose="020F0302020204030204" pitchFamily="34" charset="0"/>
                <a:cs typeface="Calibri Light" panose="020F0302020204030204" pitchFamily="34" charset="0"/>
              </a:rPr>
            </a:b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FBBEE70C-E9EF-B266-9AC8-5AA3B8D351EB}"/>
              </a:ext>
            </a:extLst>
          </p:cNvPr>
          <p:cNvPicPr/>
          <p:nvPr/>
        </p:nvPicPr>
        <p:blipFill>
          <a:blip r:embed="rId2"/>
          <a:stretch>
            <a:fillRect/>
          </a:stretch>
        </p:blipFill>
        <p:spPr>
          <a:xfrm>
            <a:off x="3124200" y="1745932"/>
            <a:ext cx="5943600" cy="33661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598132"/>
            <a:ext cx="10515600" cy="1325563"/>
          </a:xfrm>
        </p:spPr>
        <p:txBody>
          <a:bodyPr>
            <a:normAutofit/>
          </a:bodyPr>
          <a:lstStyle/>
          <a:p>
            <a:r>
              <a:rPr lang="en-US" sz="36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Test the app:</a:t>
            </a:r>
            <a:endParaRPr lang="en-IN" sz="36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00ED670F-9C36-15E5-A1A1-A2E64932FAE6}"/>
              </a:ext>
            </a:extLst>
          </p:cNvPr>
          <p:cNvPicPr/>
          <p:nvPr/>
        </p:nvPicPr>
        <p:blipFill>
          <a:blip r:embed="rId2"/>
          <a:stretch>
            <a:fillRect/>
          </a:stretch>
        </p:blipFill>
        <p:spPr>
          <a:xfrm>
            <a:off x="3124200" y="1721485"/>
            <a:ext cx="5943600" cy="34150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570" y="142993"/>
            <a:ext cx="9914859" cy="1329004"/>
          </a:xfrm>
        </p:spPr>
        <p:txBody>
          <a:bodyPr>
            <a:normAutofit/>
          </a:bodyPr>
          <a:lstStyle/>
          <a:p>
            <a:pPr algn="ctr"/>
            <a:r>
              <a:rPr lang="en-US" sz="3500" b="1" dirty="0">
                <a:solidFill>
                  <a:schemeClr val="tx1"/>
                </a:solidFill>
                <a:effectLst>
                  <a:outerShdw blurRad="38100" dist="38100" dir="2700000" algn="tl">
                    <a:srgbClr val="000000">
                      <a:alpha val="43137"/>
                    </a:srgbClr>
                  </a:outerShdw>
                </a:effectLst>
                <a:latin typeface="Arial Rounded MT Bold" panose="020F0704030504030204" pitchFamily="34" charset="0"/>
              </a:rPr>
              <a:t>MODULE 2</a:t>
            </a:r>
          </a:p>
        </p:txBody>
      </p:sp>
      <p:sp>
        <p:nvSpPr>
          <p:cNvPr id="3" name="Content Placeholder 2"/>
          <p:cNvSpPr>
            <a:spLocks noGrp="1"/>
          </p:cNvSpPr>
          <p:nvPr>
            <p:ph idx="1"/>
          </p:nvPr>
        </p:nvSpPr>
        <p:spPr>
          <a:xfrm>
            <a:off x="609599" y="1339215"/>
            <a:ext cx="10972800" cy="4389120"/>
          </a:xfrm>
        </p:spPr>
        <p:txBody>
          <a:bodyPr>
            <a:normAutofit/>
          </a:bodyPr>
          <a:lstStyle/>
          <a:p>
            <a:pPr algn="l" rtl="0"/>
            <a:r>
              <a:rPr lang="en-US" sz="2000" dirty="0">
                <a:effectLst/>
              </a:rPr>
              <a:t> </a:t>
            </a:r>
            <a:r>
              <a:rPr lang="en-US"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This project module focuses on the Automation and Analytics Tools to</a:t>
            </a: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r>
              <a:rPr lang="en-US"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enhance your custom App development.</a:t>
            </a:r>
          </a:p>
          <a:p>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D</a:t>
            </a:r>
            <a:r>
              <a:rPr lang="en-US"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efine Business logic using Validation rules, Roll-up summary fields, Formulas, Flows &amp; how you track Travel Approvals using Reports and Dashboards.</a:t>
            </a:r>
            <a:endPar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운송 및 호스피탈리티 CRM 소프트웨어- Salesforce (세일즈포스)">
            <a:extLst>
              <a:ext uri="{FF2B5EF4-FFF2-40B4-BE49-F238E27FC236}">
                <a16:creationId xmlns:a16="http://schemas.microsoft.com/office/drawing/2014/main" id="{663F433F-3554-8617-71B6-87FAA7E8DF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47240" y="3530485"/>
            <a:ext cx="2870059" cy="27735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258" y="321347"/>
            <a:ext cx="10515600" cy="1325563"/>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Validation Rule that trip end date always &gt;= start date</a:t>
            </a:r>
            <a:br>
              <a:rPr lang="en-IN" sz="3200" b="1" dirty="0">
                <a:effectLst/>
                <a:latin typeface="Calibri Light" panose="020F0302020204030204" pitchFamily="34" charset="0"/>
                <a:ea typeface="Calibri Light" panose="020F0302020204030204" pitchFamily="34" charset="0"/>
                <a:cs typeface="Calibri Light" panose="020F0302020204030204" pitchFamily="34" charset="0"/>
              </a:rPr>
            </a:b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180" y="1202091"/>
            <a:ext cx="8450580" cy="43852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lnSpc>
                <a:spcPct val="107000"/>
              </a:lnSpc>
              <a:spcAft>
                <a:spcPts val="800"/>
              </a:spcAft>
            </a:pP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Formula Fields</a:t>
            </a: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Static Resource with name </a:t>
            </a:r>
            <a:r>
              <a:rPr lang="en-IN" sz="32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StatusImages</a:t>
            </a:r>
            <a:b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502C7A78-8A1D-5358-16EE-4E0B88730D2C}"/>
              </a:ext>
            </a:extLst>
          </p:cNvPr>
          <p:cNvPicPr/>
          <p:nvPr/>
        </p:nvPicPr>
        <p:blipFill>
          <a:blip r:embed="rId2"/>
          <a:stretch>
            <a:fillRect/>
          </a:stretch>
        </p:blipFill>
        <p:spPr>
          <a:xfrm>
            <a:off x="2890884" y="1828800"/>
            <a:ext cx="6538123" cy="39003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90" y="401955"/>
            <a:ext cx="10515600" cy="1325563"/>
          </a:xfrm>
        </p:spPr>
        <p:txBody>
          <a:bodyPr>
            <a:normAutofit/>
          </a:bodyPr>
          <a:lstStyle/>
          <a:p>
            <a:pPr algn="ctr"/>
            <a:r>
              <a:rPr lang="en-US" b="1" dirty="0">
                <a:solidFill>
                  <a:schemeClr val="tx1"/>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CONTENTS</a:t>
            </a:r>
          </a:p>
        </p:txBody>
      </p:sp>
      <p:sp>
        <p:nvSpPr>
          <p:cNvPr id="3" name="Content Placeholder 2"/>
          <p:cNvSpPr>
            <a:spLocks noGrp="1"/>
          </p:cNvSpPr>
          <p:nvPr>
            <p:ph idx="1"/>
          </p:nvPr>
        </p:nvSpPr>
        <p:spPr>
          <a:xfrm>
            <a:off x="684212" y="1447800"/>
            <a:ext cx="8534400" cy="3375212"/>
          </a:xfrm>
        </p:spPr>
        <p:txBody>
          <a:bodyPr>
            <a:normAutofit lnSpcReduction="10000"/>
          </a:bodyPr>
          <a:lstStyle/>
          <a:p>
            <a:endParaRPr lang="en-US" dirty="0"/>
          </a:p>
          <a:p>
            <a:pPr marL="0" indent="0">
              <a:buNone/>
            </a:pPr>
            <a:endParaRPr lang="en-US" dirty="0"/>
          </a:p>
          <a:p>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INTRODUCTION TO SALESFORCE</a:t>
            </a:r>
          </a:p>
          <a:p>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INTRODUCTION OF TRAVEL APPROVAL APP</a:t>
            </a:r>
          </a:p>
          <a:p>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MODULE 1</a:t>
            </a:r>
          </a:p>
          <a:p>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MODULE 2</a:t>
            </a:r>
          </a:p>
          <a:p>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MODULE 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856" y="504265"/>
            <a:ext cx="10515600" cy="1325563"/>
          </a:xfrm>
        </p:spPr>
        <p:txBody>
          <a:bodyPr>
            <a:normAutofit/>
          </a:bodyPr>
          <a:lstStyle/>
          <a:p>
            <a:pPr algn="ct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Create a</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flow looks as shown, save and activate</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643D619E-3DED-8EFA-3858-6FD1AB41EDF1}"/>
              </a:ext>
            </a:extLst>
          </p:cNvPr>
          <p:cNvPicPr/>
          <p:nvPr/>
        </p:nvPicPr>
        <p:blipFill>
          <a:blip r:embed="rId2"/>
          <a:stretch>
            <a:fillRect/>
          </a:stretch>
        </p:blipFill>
        <p:spPr>
          <a:xfrm>
            <a:off x="3124200" y="1722120"/>
            <a:ext cx="5943600" cy="34137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55" y="463923"/>
            <a:ext cx="10515600" cy="1325563"/>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an Approval Process to send travel approvals to manager or travel coordinator</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ACAC72CC-D1C2-2AF1-DE13-BA9FCD4C8462}"/>
              </a:ext>
            </a:extLst>
          </p:cNvPr>
          <p:cNvPicPr/>
          <p:nvPr/>
        </p:nvPicPr>
        <p:blipFill>
          <a:blip r:embed="rId2"/>
          <a:stretch>
            <a:fillRect/>
          </a:stretch>
        </p:blipFill>
        <p:spPr>
          <a:xfrm>
            <a:off x="887437" y="1658565"/>
            <a:ext cx="5943600" cy="3409950"/>
          </a:xfrm>
          <a:prstGeom prst="rect">
            <a:avLst/>
          </a:prstGeom>
        </p:spPr>
      </p:pic>
      <p:pic>
        <p:nvPicPr>
          <p:cNvPr id="5" name="Picture 4">
            <a:extLst>
              <a:ext uri="{FF2B5EF4-FFF2-40B4-BE49-F238E27FC236}">
                <a16:creationId xmlns:a16="http://schemas.microsoft.com/office/drawing/2014/main" id="{789275C4-0599-ED98-1233-E278B71BC2FB}"/>
              </a:ext>
            </a:extLst>
          </p:cNvPr>
          <p:cNvPicPr/>
          <p:nvPr/>
        </p:nvPicPr>
        <p:blipFill>
          <a:blip r:embed="rId3"/>
          <a:stretch>
            <a:fillRect/>
          </a:stretch>
        </p:blipFill>
        <p:spPr>
          <a:xfrm>
            <a:off x="6096000" y="3199228"/>
            <a:ext cx="5943600" cy="34137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B93FFA8-98B4-12B1-528B-C87F02F6F591}"/>
              </a:ext>
            </a:extLst>
          </p:cNvPr>
          <p:cNvSpPr txBox="1"/>
          <p:nvPr/>
        </p:nvSpPr>
        <p:spPr>
          <a:xfrm>
            <a:off x="1066800" y="833120"/>
            <a:ext cx="10251440" cy="1077218"/>
          </a:xfrm>
          <a:prstGeom prst="rect">
            <a:avLst/>
          </a:prstGeom>
          <a:noFill/>
        </p:spPr>
        <p:txBody>
          <a:bodyPr wrap="square" rtlCol="0">
            <a:spAutoFit/>
          </a:bodyPr>
          <a:lstStyle/>
          <a:p>
            <a:pPr algn="ctr"/>
            <a:r>
              <a:rPr lang="en-US" sz="3200" b="1" dirty="0">
                <a:latin typeface="Calibri Light" panose="020F0302020204030204" pitchFamily="34" charset="0"/>
                <a:ea typeface="Calibri Light" panose="020F0302020204030204" pitchFamily="34" charset="0"/>
                <a:cs typeface="Calibri Light" panose="020F0302020204030204" pitchFamily="34" charset="0"/>
              </a:rPr>
              <a:t>Testing the Approval Process Status is Pending Here, Next Submit For Approval</a:t>
            </a: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EF7DCFE3-F60E-37AD-23D5-3EF7761F00C8}"/>
              </a:ext>
            </a:extLst>
          </p:cNvPr>
          <p:cNvPicPr/>
          <p:nvPr/>
        </p:nvPicPr>
        <p:blipFill>
          <a:blip r:embed="rId2"/>
          <a:stretch>
            <a:fillRect/>
          </a:stretch>
        </p:blipFill>
        <p:spPr>
          <a:xfrm>
            <a:off x="6192520" y="2992120"/>
            <a:ext cx="5839460" cy="3032760"/>
          </a:xfrm>
          <a:prstGeom prst="rect">
            <a:avLst/>
          </a:prstGeom>
        </p:spPr>
      </p:pic>
      <p:pic>
        <p:nvPicPr>
          <p:cNvPr id="7" name="Content Placeholder 6">
            <a:extLst>
              <a:ext uri="{FF2B5EF4-FFF2-40B4-BE49-F238E27FC236}">
                <a16:creationId xmlns:a16="http://schemas.microsoft.com/office/drawing/2014/main" id="{85E26290-BF80-DF95-2CDB-0488CAA799C9}"/>
              </a:ext>
            </a:extLst>
          </p:cNvPr>
          <p:cNvPicPr>
            <a:picLocks noGrp="1"/>
          </p:cNvPicPr>
          <p:nvPr>
            <p:ph sz="half" idx="2"/>
          </p:nvPr>
        </p:nvPicPr>
        <p:blipFill>
          <a:blip r:embed="rId3"/>
          <a:stretch>
            <a:fillRect/>
          </a:stretch>
        </p:blipFill>
        <p:spPr>
          <a:xfrm>
            <a:off x="839788" y="2941550"/>
            <a:ext cx="5157787" cy="294181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49965" cy="1325880"/>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Using Data import wizard to import travel approval records , later the</a:t>
            </a: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Records imported successfully</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D5D68FF4-8C41-FD99-1E1C-2C3C711BA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227" y="1691005"/>
            <a:ext cx="7772400" cy="44623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Created Reports and</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Dashboard</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896F3A3D-FEB0-7983-1E82-BF1EB5812BAC}"/>
              </a:ext>
            </a:extLst>
          </p:cNvPr>
          <p:cNvPicPr/>
          <p:nvPr/>
        </p:nvPicPr>
        <p:blipFill>
          <a:blip r:embed="rId2"/>
          <a:stretch>
            <a:fillRect/>
          </a:stretch>
        </p:blipFill>
        <p:spPr>
          <a:xfrm>
            <a:off x="6096000" y="3351047"/>
            <a:ext cx="5352292" cy="2983107"/>
          </a:xfrm>
          <a:prstGeom prst="rect">
            <a:avLst/>
          </a:prstGeom>
        </p:spPr>
      </p:pic>
      <p:pic>
        <p:nvPicPr>
          <p:cNvPr id="5" name="Picture 4">
            <a:extLst>
              <a:ext uri="{FF2B5EF4-FFF2-40B4-BE49-F238E27FC236}">
                <a16:creationId xmlns:a16="http://schemas.microsoft.com/office/drawing/2014/main" id="{FCDDF372-D5CA-96DB-28DA-74A38B2197B1}"/>
              </a:ext>
            </a:extLst>
          </p:cNvPr>
          <p:cNvPicPr/>
          <p:nvPr/>
        </p:nvPicPr>
        <p:blipFill>
          <a:blip r:embed="rId3"/>
          <a:stretch>
            <a:fillRect/>
          </a:stretch>
        </p:blipFill>
        <p:spPr>
          <a:xfrm>
            <a:off x="308757" y="1694777"/>
            <a:ext cx="5553928" cy="301865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256" y="295869"/>
            <a:ext cx="9914859" cy="1329004"/>
          </a:xfrm>
        </p:spPr>
        <p:txBody>
          <a:bodyPr/>
          <a:lstStyle/>
          <a:p>
            <a:pPr algn="ctr"/>
            <a:r>
              <a:rPr lang="en-US" sz="4500" b="1" dirty="0">
                <a:solidFill>
                  <a:schemeClr val="tx1"/>
                </a:solidFill>
                <a:latin typeface="Arial Rounded MT Bold" panose="020F0704030504030204" pitchFamily="34" charset="0"/>
              </a:rPr>
              <a:t>MODULE 3</a:t>
            </a:r>
          </a:p>
        </p:txBody>
      </p:sp>
      <p:sp>
        <p:nvSpPr>
          <p:cNvPr id="3" name="Content Placeholder 2"/>
          <p:cNvSpPr>
            <a:spLocks noGrp="1"/>
          </p:cNvSpPr>
          <p:nvPr>
            <p:ph idx="1"/>
          </p:nvPr>
        </p:nvSpPr>
        <p:spPr>
          <a:xfrm>
            <a:off x="905256" y="1919673"/>
            <a:ext cx="9914860" cy="4123318"/>
          </a:xfrm>
        </p:spPr>
        <p:txBody>
          <a:bodyPr/>
          <a:lstStyle/>
          <a:p>
            <a:pPr algn="l" rtl="0"/>
            <a:r>
              <a:rPr lang="en-US" sz="24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      This project module focuses on the coding approach to extend the functional capabilities of your custom App.</a:t>
            </a:r>
          </a:p>
          <a:p>
            <a:pPr marL="0" indent="0">
              <a:buNone/>
            </a:pPr>
            <a:br>
              <a:rPr lang="en-US" sz="2500" b="0" i="0" dirty="0">
                <a:effectLst/>
                <a:latin typeface="Calibri" panose="020F0502020204030204" pitchFamily="34" charset="0"/>
                <a:cs typeface="Calibri" panose="020F0502020204030204" pitchFamily="34" charset="0"/>
              </a:rPr>
            </a:br>
            <a:endParaRPr lang="en-IN" sz="2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649BF70-A74A-0644-6342-0E4D603ED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06" y="2659076"/>
            <a:ext cx="3917229" cy="33839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830" y="489256"/>
            <a:ext cx="9914859" cy="1329004"/>
          </a:xfrm>
        </p:spPr>
        <p:txBody>
          <a:bodyPr>
            <a:noAutofit/>
          </a:bodyPr>
          <a:lstStyle/>
          <a:p>
            <a:pPr algn="ctr"/>
            <a:r>
              <a:rPr lang="en-IN" sz="32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 - 01</a:t>
            </a:r>
            <a:br>
              <a:rPr lang="en-IN" sz="32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Code Playground Lightning App with Lead, Account, Contact, Opportunity, Case to navigation profile as system admin</a:t>
            </a:r>
            <a:r>
              <a:rPr lang="en-IN" sz="2500" b="1" dirty="0">
                <a:solidFill>
                  <a:schemeClr val="tx1"/>
                </a:solidFill>
                <a:effectLst/>
                <a:latin typeface="Arial Rounded MT Bold" panose="020F0704030504030204" pitchFamily="34" charset="0"/>
                <a:ea typeface="Calibri" panose="020F0502020204030204" pitchFamily="34" charset="0"/>
                <a:cs typeface="Times New Roman" panose="02020603050405020304" pitchFamily="18" charset="0"/>
              </a:rPr>
              <a:t>. </a:t>
            </a:r>
            <a:endParaRPr lang="en-IN" sz="2500" dirty="0">
              <a:solidFill>
                <a:schemeClr val="tx1"/>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AC26AACB-4267-6570-C07C-B0337460243E}"/>
              </a:ext>
            </a:extLst>
          </p:cNvPr>
          <p:cNvPicPr/>
          <p:nvPr/>
        </p:nvPicPr>
        <p:blipFill>
          <a:blip r:embed="rId2"/>
          <a:stretch>
            <a:fillRect/>
          </a:stretch>
        </p:blipFill>
        <p:spPr>
          <a:xfrm>
            <a:off x="2786575" y="2264898"/>
            <a:ext cx="6399627" cy="397334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012"/>
            <a:ext cx="10515600" cy="1325563"/>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custom objects Customer , Billing and add related fields</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1332CAEB-8288-FAE7-54C5-83626D5000A2}"/>
              </a:ext>
            </a:extLst>
          </p:cNvPr>
          <p:cNvPicPr/>
          <p:nvPr/>
        </p:nvPicPr>
        <p:blipFill>
          <a:blip r:embed="rId2"/>
          <a:stretch>
            <a:fillRect/>
          </a:stretch>
        </p:blipFill>
        <p:spPr>
          <a:xfrm>
            <a:off x="6365173" y="1911927"/>
            <a:ext cx="5291081" cy="3219508"/>
          </a:xfrm>
          <a:prstGeom prst="rect">
            <a:avLst/>
          </a:prstGeom>
        </p:spPr>
      </p:pic>
      <p:pic>
        <p:nvPicPr>
          <p:cNvPr id="5" name="Picture 4">
            <a:extLst>
              <a:ext uri="{FF2B5EF4-FFF2-40B4-BE49-F238E27FC236}">
                <a16:creationId xmlns:a16="http://schemas.microsoft.com/office/drawing/2014/main" id="{09B3F4EB-C5A4-7B15-4052-432AC10E6F03}"/>
              </a:ext>
            </a:extLst>
          </p:cNvPr>
          <p:cNvPicPr/>
          <p:nvPr/>
        </p:nvPicPr>
        <p:blipFill>
          <a:blip r:embed="rId3"/>
          <a:stretch>
            <a:fillRect/>
          </a:stretch>
        </p:blipFill>
        <p:spPr>
          <a:xfrm>
            <a:off x="325948" y="1911927"/>
            <a:ext cx="5617029" cy="337444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32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 - 02</a:t>
            </a:r>
            <a:br>
              <a:rPr lang="en-IN" sz="32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Define a String Variable &amp; use string method ‘</a:t>
            </a:r>
            <a:r>
              <a:rPr lang="en-IN" sz="32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endsWith</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to display the output.  </a:t>
            </a:r>
            <a:endPar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65092" y="2213344"/>
            <a:ext cx="4961948" cy="3394976"/>
          </a:xfrm>
          <a:prstGeom prst="rect">
            <a:avLst/>
          </a:prstGeom>
        </p:spPr>
      </p:pic>
      <p:pic>
        <p:nvPicPr>
          <p:cNvPr id="5" name="Picture 4">
            <a:extLst>
              <a:ext uri="{FF2B5EF4-FFF2-40B4-BE49-F238E27FC236}">
                <a16:creationId xmlns:a16="http://schemas.microsoft.com/office/drawing/2014/main" id="{B4F9BCE4-ACCC-4486-0D64-9415932A426A}"/>
              </a:ext>
            </a:extLst>
          </p:cNvPr>
          <p:cNvPicPr/>
          <p:nvPr/>
        </p:nvPicPr>
        <p:blipFill>
          <a:blip r:embed="rId3"/>
          <a:stretch>
            <a:fillRect/>
          </a:stretch>
        </p:blipFill>
        <p:spPr>
          <a:xfrm>
            <a:off x="5695315" y="2268855"/>
            <a:ext cx="5556250" cy="33394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D35AC7-D7AC-BC53-80A1-39788080C6F0}"/>
              </a:ext>
            </a:extLst>
          </p:cNvPr>
          <p:cNvSpPr txBox="1"/>
          <p:nvPr/>
        </p:nvSpPr>
        <p:spPr>
          <a:xfrm>
            <a:off x="768838" y="803819"/>
            <a:ext cx="4409440" cy="1015663"/>
          </a:xfrm>
          <a:prstGeom prst="rect">
            <a:avLst/>
          </a:prstGeom>
          <a:noFill/>
        </p:spPr>
        <p:txBody>
          <a:bodyPr wrap="square">
            <a:spAutoFit/>
          </a:bodyPr>
          <a:lstStyle/>
          <a:p>
            <a:r>
              <a:rPr lang="en-IN" sz="2000" b="1" dirty="0">
                <a:effectLst/>
                <a:latin typeface="Calibri Light" panose="020F0302020204030204" pitchFamily="34" charset="0"/>
                <a:ea typeface="Calibri Light" panose="020F0302020204030204" pitchFamily="34" charset="0"/>
                <a:cs typeface="Calibri Light" panose="020F0302020204030204" pitchFamily="34" charset="0"/>
              </a:rPr>
              <a:t>2. Define 2 Date type variables, use Date method today() &amp; </a:t>
            </a:r>
            <a:r>
              <a:rPr lang="en-IN" sz="2000" b="1" dirty="0" err="1">
                <a:effectLst/>
                <a:latin typeface="Calibri Light" panose="020F0302020204030204" pitchFamily="34" charset="0"/>
                <a:ea typeface="Calibri Light" panose="020F0302020204030204" pitchFamily="34" charset="0"/>
                <a:cs typeface="Calibri Light" panose="020F0302020204030204" pitchFamily="34" charset="0"/>
              </a:rPr>
              <a:t>addDays</a:t>
            </a:r>
            <a:r>
              <a:rPr lang="en-IN" sz="2000" b="1" dirty="0">
                <a:effectLst/>
                <a:latin typeface="Calibri Light" panose="020F0302020204030204" pitchFamily="34" charset="0"/>
                <a:ea typeface="Calibri Light" panose="020F0302020204030204" pitchFamily="34" charset="0"/>
                <a:cs typeface="Calibri Light" panose="020F0302020204030204" pitchFamily="34" charset="0"/>
              </a:rPr>
              <a:t>(30) to display the output</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B9CB6804-1C01-48F0-C0C1-A656C125B128}"/>
              </a:ext>
            </a:extLst>
          </p:cNvPr>
          <p:cNvSpPr txBox="1"/>
          <p:nvPr/>
        </p:nvSpPr>
        <p:spPr>
          <a:xfrm>
            <a:off x="690880" y="3342640"/>
            <a:ext cx="4602480" cy="690880"/>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96D51C65-5B0A-0120-0C5D-EF60776BF6DF}"/>
              </a:ext>
            </a:extLst>
          </p:cNvPr>
          <p:cNvSpPr txBox="1"/>
          <p:nvPr/>
        </p:nvSpPr>
        <p:spPr>
          <a:xfrm>
            <a:off x="812800" y="3846457"/>
            <a:ext cx="4165600" cy="1015663"/>
          </a:xfrm>
          <a:prstGeom prst="rect">
            <a:avLst/>
          </a:prstGeom>
          <a:noFill/>
        </p:spPr>
        <p:txBody>
          <a:bodyPr wrap="square" rtlCol="0">
            <a:spAutoFit/>
          </a:bodyPr>
          <a:lstStyle/>
          <a:p>
            <a:r>
              <a:rPr lang="en-US" sz="2000" b="1" dirty="0">
                <a:latin typeface="Calibri Light" panose="020F0302020204030204" pitchFamily="34" charset="0"/>
                <a:ea typeface="Calibri Light" panose="020F0302020204030204" pitchFamily="34" charset="0"/>
                <a:cs typeface="Calibri Light" panose="020F0302020204030204" pitchFamily="34" charset="0"/>
              </a:rPr>
              <a:t>3. Display the Output of an integer variable from string ‘10’ and then add 20 to it.</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267A8E48-CEED-2CF8-B50E-E31AB74A0779}"/>
              </a:ext>
            </a:extLst>
          </p:cNvPr>
          <p:cNvPicPr/>
          <p:nvPr/>
        </p:nvPicPr>
        <p:blipFill>
          <a:blip r:embed="rId2"/>
          <a:stretch>
            <a:fillRect/>
          </a:stretch>
        </p:blipFill>
        <p:spPr>
          <a:xfrm>
            <a:off x="5293360" y="3265605"/>
            <a:ext cx="5943600" cy="3274060"/>
          </a:xfrm>
          <a:prstGeom prst="rect">
            <a:avLst/>
          </a:prstGeom>
        </p:spPr>
      </p:pic>
      <p:pic>
        <p:nvPicPr>
          <p:cNvPr id="7" name="Picture 6">
            <a:extLst>
              <a:ext uri="{FF2B5EF4-FFF2-40B4-BE49-F238E27FC236}">
                <a16:creationId xmlns:a16="http://schemas.microsoft.com/office/drawing/2014/main" id="{F12F73D1-E16C-92AD-57EE-C3365E05A10C}"/>
              </a:ext>
            </a:extLst>
          </p:cNvPr>
          <p:cNvPicPr/>
          <p:nvPr/>
        </p:nvPicPr>
        <p:blipFill>
          <a:blip r:embed="rId3"/>
          <a:stretch>
            <a:fillRect/>
          </a:stretch>
        </p:blipFill>
        <p:spPr>
          <a:xfrm>
            <a:off x="5368388" y="116130"/>
            <a:ext cx="5557520" cy="31089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101" y="142463"/>
            <a:ext cx="8534400" cy="1507067"/>
          </a:xfrm>
        </p:spPr>
        <p:txBody>
          <a:bodyPr>
            <a:normAutofit/>
          </a:bodyPr>
          <a:lstStyle/>
          <a:p>
            <a:pPr algn="ctr"/>
            <a:r>
              <a:rPr lang="en-US" b="1" dirty="0">
                <a:solidFill>
                  <a:schemeClr val="tx1"/>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INTRODUCTION TO SALESFORCE</a:t>
            </a:r>
          </a:p>
        </p:txBody>
      </p:sp>
      <p:sp>
        <p:nvSpPr>
          <p:cNvPr id="3" name="Content Placeholder 2"/>
          <p:cNvSpPr>
            <a:spLocks noGrp="1"/>
          </p:cNvSpPr>
          <p:nvPr>
            <p:ph idx="1"/>
          </p:nvPr>
        </p:nvSpPr>
        <p:spPr>
          <a:xfrm>
            <a:off x="481849" y="1792404"/>
            <a:ext cx="7204826" cy="4227395"/>
          </a:xfrm>
        </p:spPr>
        <p:txBody>
          <a:bodyPr>
            <a:normAutofit/>
          </a:bodyPr>
          <a:lstStyle/>
          <a:p>
            <a:r>
              <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Salesforce is a cloud-based software company that provides its customers with a platform to develop their own applications.</a:t>
            </a:r>
          </a:p>
          <a:p>
            <a:endPar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r>
              <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The software or application once created can be uploaded onto the cloud allowing the end-users to view them.</a:t>
            </a:r>
          </a:p>
          <a:p>
            <a:pPr marL="0" indent="0">
              <a:buNone/>
            </a:pPr>
            <a:endPar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r>
              <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Salesforce is currently providing various software solutions and platforms for developers to create and distribute custom software/applications. </a:t>
            </a:r>
            <a:endParaRPr lang="en-US"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4945" y="1649530"/>
            <a:ext cx="4220307" cy="292783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F8C22-ADFC-A3BD-F934-502125D1CC4C}"/>
              </a:ext>
            </a:extLst>
          </p:cNvPr>
          <p:cNvSpPr txBox="1"/>
          <p:nvPr/>
        </p:nvSpPr>
        <p:spPr>
          <a:xfrm>
            <a:off x="809943" y="891540"/>
            <a:ext cx="4744720" cy="707886"/>
          </a:xfrm>
          <a:prstGeom prst="rect">
            <a:avLst/>
          </a:prstGeom>
          <a:noFill/>
        </p:spPr>
        <p:txBody>
          <a:bodyPr wrap="square" rtlCol="0">
            <a:spAutoFit/>
          </a:bodyPr>
          <a:lstStyle/>
          <a:p>
            <a:r>
              <a:rPr lang="en-US" sz="2000" b="1" dirty="0">
                <a:latin typeface="Calibri Light" panose="020F0302020204030204" pitchFamily="34" charset="0"/>
                <a:ea typeface="Calibri Light" panose="020F0302020204030204" pitchFamily="34" charset="0"/>
                <a:cs typeface="Calibri Light" panose="020F0302020204030204" pitchFamily="34" charset="0"/>
              </a:rPr>
              <a:t>4.Define a string variable &amp; Use String method  length() to Display the output</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F5CB8267-3153-338A-B94C-910B402484A0}"/>
              </a:ext>
            </a:extLst>
          </p:cNvPr>
          <p:cNvSpPr txBox="1"/>
          <p:nvPr/>
        </p:nvSpPr>
        <p:spPr>
          <a:xfrm>
            <a:off x="975360" y="3624312"/>
            <a:ext cx="3891280" cy="1015663"/>
          </a:xfrm>
          <a:prstGeom prst="rect">
            <a:avLst/>
          </a:prstGeom>
          <a:noFill/>
        </p:spPr>
        <p:txBody>
          <a:bodyPr wrap="square" rtlCol="0">
            <a:spAutoFit/>
          </a:bodyPr>
          <a:lstStyle/>
          <a:p>
            <a:r>
              <a:rPr lang="en-US" sz="2000" b="1" dirty="0">
                <a:latin typeface="Calibri Light" panose="020F0302020204030204" pitchFamily="34" charset="0"/>
                <a:ea typeface="Calibri Light" panose="020F0302020204030204" pitchFamily="34" charset="0"/>
                <a:cs typeface="Calibri Light" panose="020F0302020204030204" pitchFamily="34" charset="0"/>
              </a:rPr>
              <a:t>5.Define a list of integer and display the output using add(), get(), set() , clear() , Methods</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B41711E5-0C29-B98B-A7EC-468FCC8CDCB4}"/>
              </a:ext>
            </a:extLst>
          </p:cNvPr>
          <p:cNvPicPr/>
          <p:nvPr/>
        </p:nvPicPr>
        <p:blipFill>
          <a:blip r:embed="rId2"/>
          <a:stretch>
            <a:fillRect/>
          </a:stretch>
        </p:blipFill>
        <p:spPr>
          <a:xfrm>
            <a:off x="5554663" y="3624312"/>
            <a:ext cx="5418137" cy="2655550"/>
          </a:xfrm>
          <a:prstGeom prst="rect">
            <a:avLst/>
          </a:prstGeom>
        </p:spPr>
      </p:pic>
      <p:pic>
        <p:nvPicPr>
          <p:cNvPr id="7" name="Picture 6">
            <a:extLst>
              <a:ext uri="{FF2B5EF4-FFF2-40B4-BE49-F238E27FC236}">
                <a16:creationId xmlns:a16="http://schemas.microsoft.com/office/drawing/2014/main" id="{A3D82E51-7689-D958-13A4-0CD9635D8C00}"/>
              </a:ext>
            </a:extLst>
          </p:cNvPr>
          <p:cNvPicPr/>
          <p:nvPr/>
        </p:nvPicPr>
        <p:blipFill>
          <a:blip r:embed="rId3"/>
          <a:stretch>
            <a:fillRect/>
          </a:stretch>
        </p:blipFill>
        <p:spPr>
          <a:xfrm>
            <a:off x="5438457" y="267285"/>
            <a:ext cx="5660952" cy="30409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41630" y="365125"/>
            <a:ext cx="11012170" cy="1325880"/>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6. Use Execute Anonymous to define and execute the following code to display the value of x = 0 to 9.</a:t>
            </a:r>
            <a:endPar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63CBA824-BC55-F10B-2840-DD8213F80FCC}"/>
              </a:ext>
            </a:extLst>
          </p:cNvPr>
          <p:cNvPicPr/>
          <p:nvPr/>
        </p:nvPicPr>
        <p:blipFill>
          <a:blip r:embed="rId2"/>
          <a:stretch>
            <a:fillRect/>
          </a:stretch>
        </p:blipFill>
        <p:spPr>
          <a:xfrm>
            <a:off x="3124200" y="1770380"/>
            <a:ext cx="5943600" cy="33172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6523"/>
            <a:ext cx="9636760" cy="1409726"/>
          </a:xfrm>
        </p:spPr>
        <p:txBody>
          <a:bodyPr>
            <a:noAutofit/>
          </a:bodyPr>
          <a:lstStyle/>
          <a:p>
            <a:pPr algn="ctr">
              <a:lnSpc>
                <a:spcPct val="107000"/>
              </a:lnSpc>
              <a:spcAft>
                <a:spcPts val="800"/>
              </a:spcAft>
            </a:pP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 -03</a:t>
            </a:r>
            <a:b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Answer the following in True or False: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Integer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myunlucklyNumber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7;  Integer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myluckyNumber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15;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myluckyNumber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myunlucklyNumber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+ 8.</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59FB7A91-71F4-2689-735F-7745FA0332F7}"/>
              </a:ext>
            </a:extLst>
          </p:cNvPr>
          <p:cNvPicPr/>
          <p:nvPr/>
        </p:nvPicPr>
        <p:blipFill>
          <a:blip r:embed="rId2"/>
          <a:stretch>
            <a:fillRect/>
          </a:stretch>
        </p:blipFill>
        <p:spPr>
          <a:xfrm>
            <a:off x="3394392" y="2652688"/>
            <a:ext cx="5403215" cy="31000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15153"/>
            <a:ext cx="10515600" cy="1680005"/>
          </a:xfrm>
        </p:spPr>
        <p:txBody>
          <a:bodyPr>
            <a:normAutofit/>
          </a:bodyPr>
          <a:lstStyle/>
          <a:p>
            <a:pPr algn="ctr">
              <a:lnSpc>
                <a:spcPct val="100000"/>
              </a:lnSpc>
              <a:spcAft>
                <a:spcPts val="800"/>
              </a:spcAft>
            </a:pPr>
            <a: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IN" sz="30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Exercise-04</a:t>
            </a:r>
            <a:b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Answer the following in True Or False: </a:t>
            </a:r>
            <a:b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Boolean </a:t>
            </a:r>
            <a:r>
              <a:rPr lang="en-IN" sz="30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isFalse</a:t>
            </a:r>
            <a: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false;  Boolean </a:t>
            </a:r>
            <a:r>
              <a:rPr lang="en-IN" sz="30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isTrue</a:t>
            </a:r>
            <a: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true;</a:t>
            </a:r>
            <a:endParaRPr lang="en-IN" sz="30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CB9740EE-74D2-2A5E-00F4-44EC3EEF2E47}"/>
              </a:ext>
            </a:extLst>
          </p:cNvPr>
          <p:cNvPicPr/>
          <p:nvPr/>
        </p:nvPicPr>
        <p:blipFill>
          <a:blip r:embed="rId2"/>
          <a:stretch>
            <a:fillRect/>
          </a:stretch>
        </p:blipFill>
        <p:spPr>
          <a:xfrm>
            <a:off x="3615055" y="1885632"/>
            <a:ext cx="4961890" cy="30867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86871"/>
            <a:ext cx="10663518" cy="1927411"/>
          </a:xfrm>
        </p:spPr>
        <p:txBody>
          <a:bodyPr>
            <a:noAutofit/>
          </a:bodyPr>
          <a:lstStyle/>
          <a:p>
            <a:pPr algn="ctr">
              <a:lnSpc>
                <a:spcPct val="107000"/>
              </a:lnSpc>
              <a:spcAft>
                <a:spcPts val="800"/>
              </a:spcAft>
            </a:pPr>
            <a: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 -05</a:t>
            </a:r>
            <a:b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Answer the following in True Or False:</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Date tomorrow =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Date.today</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addDays</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(1); Date today =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Date.today</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today != tomorrow</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ED83FBC2-DB81-5BB9-CE64-D2C2233EE10F}"/>
              </a:ext>
            </a:extLst>
          </p:cNvPr>
          <p:cNvPicPr/>
          <p:nvPr/>
        </p:nvPicPr>
        <p:blipFill>
          <a:blip r:embed="rId2"/>
          <a:stretch>
            <a:fillRect/>
          </a:stretch>
        </p:blipFill>
        <p:spPr>
          <a:xfrm>
            <a:off x="3239770" y="1759585"/>
            <a:ext cx="5712460" cy="33388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17"/>
            <a:ext cx="10515600" cy="1325563"/>
          </a:xfrm>
        </p:spPr>
        <p:txBody>
          <a:bodyPr>
            <a:normAutofit/>
          </a:bodyPr>
          <a:lstStyle/>
          <a:p>
            <a:pPr>
              <a:lnSpc>
                <a:spcPct val="107000"/>
              </a:lnSpc>
              <a:spcAft>
                <a:spcPts val="800"/>
              </a:spcAft>
            </a:pPr>
            <a: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Exercise-06</a:t>
            </a:r>
            <a:b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 program and execute to demo the use of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If..else</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if...else”</a:t>
            </a:r>
          </a:p>
        </p:txBody>
      </p:sp>
      <p:pic>
        <p:nvPicPr>
          <p:cNvPr id="4" name="Picture 3">
            <a:extLst>
              <a:ext uri="{FF2B5EF4-FFF2-40B4-BE49-F238E27FC236}">
                <a16:creationId xmlns:a16="http://schemas.microsoft.com/office/drawing/2014/main" id="{EF33B24E-2D9A-BA0B-2E49-84A2AD1B84E1}"/>
              </a:ext>
            </a:extLst>
          </p:cNvPr>
          <p:cNvPicPr/>
          <p:nvPr/>
        </p:nvPicPr>
        <p:blipFill>
          <a:blip r:embed="rId2"/>
          <a:stretch>
            <a:fillRect/>
          </a:stretch>
        </p:blipFill>
        <p:spPr>
          <a:xfrm>
            <a:off x="3102292" y="1851977"/>
            <a:ext cx="5987415" cy="31540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57749"/>
            <a:ext cx="10515600" cy="1325563"/>
          </a:xfrm>
        </p:spPr>
        <p:txBody>
          <a:bodyPr>
            <a:noAutofit/>
          </a:bodyPr>
          <a:lstStyle/>
          <a:p>
            <a:pPr>
              <a:lnSpc>
                <a:spcPct val="107000"/>
              </a:lnSpc>
              <a:spcAft>
                <a:spcPts val="800"/>
              </a:spcAft>
            </a:pPr>
            <a: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Exercise-07</a:t>
            </a:r>
            <a:b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 program to execute and demo the use of “Apex – for Loop”</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40A33290-9254-4B97-47DE-61D63D217778}"/>
              </a:ext>
            </a:extLst>
          </p:cNvPr>
          <p:cNvPicPr/>
          <p:nvPr/>
        </p:nvPicPr>
        <p:blipFill>
          <a:blip r:embed="rId2"/>
          <a:stretch>
            <a:fillRect/>
          </a:stretch>
        </p:blipFill>
        <p:spPr>
          <a:xfrm>
            <a:off x="2834182" y="1583312"/>
            <a:ext cx="6523635" cy="42012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360" y="589281"/>
            <a:ext cx="10515600" cy="1013012"/>
          </a:xfrm>
        </p:spPr>
        <p:txBody>
          <a:bodyPr>
            <a:noAutofit/>
          </a:bodyPr>
          <a:lstStyle/>
          <a:p>
            <a:pPr algn="ctr">
              <a:lnSpc>
                <a:spcPct val="107000"/>
              </a:lnSpc>
              <a:spcAft>
                <a:spcPts val="800"/>
              </a:spcAft>
            </a:pPr>
            <a: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Exercise-08</a:t>
            </a:r>
            <a:b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 Class to demo the use of Constants in Apex</a:t>
            </a:r>
          </a:p>
        </p:txBody>
      </p:sp>
      <p:pic>
        <p:nvPicPr>
          <p:cNvPr id="5" name="Picture 4" descr="Graphical user interface&#10;&#10;Description automatically generated with medium confidence">
            <a:extLst>
              <a:ext uri="{FF2B5EF4-FFF2-40B4-BE49-F238E27FC236}">
                <a16:creationId xmlns:a16="http://schemas.microsoft.com/office/drawing/2014/main" id="{D1959648-5375-1F3D-06DA-4D32F5D95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006" y="1860005"/>
            <a:ext cx="7772400" cy="440871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lnSpc>
                <a:spcPct val="107000"/>
              </a:lnSpc>
              <a:spcAft>
                <a:spcPts val="800"/>
              </a:spcAft>
            </a:pP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Exercise-09</a:t>
            </a:r>
            <a:br>
              <a:rPr lang="en-IN" sz="280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 Class to demo the use of Interface in Apex</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E758F711-D0EB-82F6-C9DE-D7DCC91F6D3B}"/>
              </a:ext>
            </a:extLst>
          </p:cNvPr>
          <p:cNvPicPr/>
          <p:nvPr/>
        </p:nvPicPr>
        <p:blipFill>
          <a:blip r:embed="rId2"/>
          <a:stretch>
            <a:fillRect/>
          </a:stretch>
        </p:blipFill>
        <p:spPr>
          <a:xfrm>
            <a:off x="5343779" y="1881407"/>
            <a:ext cx="5942965" cy="3225165"/>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D0EA175C-BFB4-2DEB-2362-0D04B4F2D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8462"/>
            <a:ext cx="5320003" cy="3348110"/>
          </a:xfrm>
          <a:prstGeom prst="rect">
            <a:avLst/>
          </a:prstGeom>
        </p:spPr>
      </p:pic>
      <p:pic>
        <p:nvPicPr>
          <p:cNvPr id="10" name="Picture 9" descr="Graphical user interface, text, application, Word&#10;&#10;Description automatically generated">
            <a:extLst>
              <a:ext uri="{FF2B5EF4-FFF2-40B4-BE49-F238E27FC236}">
                <a16:creationId xmlns:a16="http://schemas.microsoft.com/office/drawing/2014/main" id="{C38C20AE-FFE9-5847-6E4D-E5273E9449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810" y="3754016"/>
            <a:ext cx="5153891" cy="303291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0"/>
            <a:ext cx="10515600" cy="1470212"/>
          </a:xfrm>
        </p:spPr>
        <p:txBody>
          <a:bodyPr>
            <a:normAutofit/>
          </a:bodyPr>
          <a:lstStyle/>
          <a:p>
            <a:pPr algn="ctr">
              <a:lnSpc>
                <a:spcPct val="107000"/>
              </a:lnSpc>
              <a:spcAft>
                <a:spcPts val="800"/>
              </a:spcAft>
            </a:pP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Exercise-10</a:t>
            </a:r>
            <a:b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Demo on DML Insert Operation Using Database methods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Insert a Customer Record First using simple DML Statement</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6AB664A2-4B34-7623-F7E8-82CE199277FC}"/>
              </a:ext>
            </a:extLst>
          </p:cNvPr>
          <p:cNvPicPr/>
          <p:nvPr/>
        </p:nvPicPr>
        <p:blipFill>
          <a:blip r:embed="rId2"/>
          <a:stretch>
            <a:fillRect/>
          </a:stretch>
        </p:blipFill>
        <p:spPr>
          <a:xfrm>
            <a:off x="3124200" y="1746567"/>
            <a:ext cx="5943600" cy="3364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606" y="306016"/>
            <a:ext cx="9914859" cy="1329004"/>
          </a:xfrm>
        </p:spPr>
        <p:txBody>
          <a:bodyPr>
            <a:normAutofit/>
          </a:bodyPr>
          <a:lstStyle/>
          <a:p>
            <a:pPr algn="ctr"/>
            <a:r>
              <a:rPr lang="en-US" b="1" dirty="0">
                <a:solidFill>
                  <a:schemeClr val="tx1"/>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INTRODUCTION OF TRAVEL APPROVAL APP</a:t>
            </a:r>
          </a:p>
        </p:txBody>
      </p:sp>
      <p:sp>
        <p:nvSpPr>
          <p:cNvPr id="3" name="Content Placeholder 2"/>
          <p:cNvSpPr>
            <a:spLocks noGrp="1"/>
          </p:cNvSpPr>
          <p:nvPr>
            <p:ph idx="1"/>
          </p:nvPr>
        </p:nvSpPr>
        <p:spPr>
          <a:xfrm>
            <a:off x="727561" y="1776503"/>
            <a:ext cx="7908316" cy="4632312"/>
          </a:xfrm>
        </p:spPr>
        <p:txBody>
          <a:bodyPr>
            <a:noAutofit/>
          </a:bodyPr>
          <a:lstStyle/>
          <a:p>
            <a:pPr algn="l"/>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The travel approval project in Salesforce is a system designed to automate and streamline the process of requesting and approving travel expenses for employees. </a:t>
            </a:r>
          </a:p>
          <a:p>
            <a:pPr algn="l"/>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The project involves several components, including a custom object to track travel requests, a custom approval process, and various integrations with external systems.</a:t>
            </a:r>
          </a:p>
          <a:p>
            <a:pPr algn="l"/>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Overall, the travel approval project in Salesforce provides a streamlined and efficient way for employees to request and manage travel expenses, while also providing managers with the tools they need to ensure that all expenses are approved and accounted for.</a:t>
            </a:r>
          </a:p>
          <a:p>
            <a:endParaRPr lang="en-IN"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9521" y="2401888"/>
            <a:ext cx="2936642" cy="278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8300" y="462756"/>
            <a:ext cx="10515600" cy="2198688"/>
          </a:xfrm>
        </p:spPr>
        <p:txBody>
          <a:bodyPr>
            <a:noAutofit/>
          </a:bodyPr>
          <a:lstStyle/>
          <a:p>
            <a:pPr algn="ctr">
              <a:lnSpc>
                <a:spcPct val="107000"/>
              </a:lnSpc>
              <a:spcAft>
                <a:spcPts val="800"/>
              </a:spcAft>
            </a:pPr>
            <a: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Exercise-11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and execute SOQL queries from Developer Console</a:t>
            </a:r>
            <a:b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br>
            <a:b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br>
            <a:b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DB4C864D-DB84-272A-5B3F-8FA613A478C4}"/>
              </a:ext>
            </a:extLst>
          </p:cNvPr>
          <p:cNvPicPr/>
          <p:nvPr/>
        </p:nvPicPr>
        <p:blipFill>
          <a:blip r:embed="rId2"/>
          <a:stretch>
            <a:fillRect/>
          </a:stretch>
        </p:blipFill>
        <p:spPr>
          <a:xfrm>
            <a:off x="3124200" y="1664017"/>
            <a:ext cx="5943600" cy="35299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1805"/>
            <a:ext cx="10515600" cy="1325563"/>
          </a:xfrm>
        </p:spPr>
        <p:txBody>
          <a:bodyPr>
            <a:noAutofit/>
          </a:bodyPr>
          <a:lstStyle/>
          <a:p>
            <a:pPr algn="ctr">
              <a:lnSpc>
                <a:spcPct val="107000"/>
              </a:lnSpc>
              <a:spcAft>
                <a:spcPts val="800"/>
              </a:spcAft>
            </a:pPr>
            <a: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Exercise-12</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an Apex Trigger, Name =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CustomerTrigger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B42CFBBA-5DB5-E79C-A1EE-8C55CD07AC0D}"/>
              </a:ext>
            </a:extLst>
          </p:cNvPr>
          <p:cNvPicPr/>
          <p:nvPr/>
        </p:nvPicPr>
        <p:blipFill>
          <a:blip r:embed="rId2"/>
          <a:stretch>
            <a:fillRect/>
          </a:stretch>
        </p:blipFill>
        <p:spPr>
          <a:xfrm>
            <a:off x="6096000" y="1641475"/>
            <a:ext cx="5943600" cy="3714750"/>
          </a:xfrm>
          <a:prstGeom prst="rect">
            <a:avLst/>
          </a:prstGeom>
        </p:spPr>
      </p:pic>
      <p:pic>
        <p:nvPicPr>
          <p:cNvPr id="4" name="Picture 3">
            <a:extLst>
              <a:ext uri="{FF2B5EF4-FFF2-40B4-BE49-F238E27FC236}">
                <a16:creationId xmlns:a16="http://schemas.microsoft.com/office/drawing/2014/main" id="{101A2C46-8CFC-9C92-69A4-35115E4E7175}"/>
              </a:ext>
            </a:extLst>
          </p:cNvPr>
          <p:cNvPicPr/>
          <p:nvPr/>
        </p:nvPicPr>
        <p:blipFill>
          <a:blip r:embed="rId3"/>
          <a:stretch>
            <a:fillRect/>
          </a:stretch>
        </p:blipFill>
        <p:spPr>
          <a:xfrm>
            <a:off x="289730" y="1971357"/>
            <a:ext cx="5535295" cy="29152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5340" y="357505"/>
            <a:ext cx="10515600" cy="2046381"/>
          </a:xfrm>
        </p:spPr>
        <p:txBody>
          <a:bodyPr>
            <a:normAutofit/>
          </a:bodyPr>
          <a:lstStyle/>
          <a:p>
            <a:pPr algn="ctr">
              <a:lnSpc>
                <a:spcPct val="107000"/>
              </a:lnSpc>
              <a:spcAft>
                <a:spcPts val="800"/>
              </a:spcAft>
            </a:pP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Exercise-13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 Test Class for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CustomerTrigger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0B797580-5FCB-EEE4-E5D3-94D186BA2D03}"/>
              </a:ext>
            </a:extLst>
          </p:cNvPr>
          <p:cNvPicPr/>
          <p:nvPr/>
        </p:nvPicPr>
        <p:blipFill>
          <a:blip r:embed="rId2"/>
          <a:stretch>
            <a:fillRect/>
          </a:stretch>
        </p:blipFill>
        <p:spPr>
          <a:xfrm>
            <a:off x="2851068" y="1727390"/>
            <a:ext cx="6957950" cy="42934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EF44A-3542-7C21-C71E-C1975F1B25C5}"/>
              </a:ext>
            </a:extLst>
          </p:cNvPr>
          <p:cNvSpPr txBox="1"/>
          <p:nvPr/>
        </p:nvSpPr>
        <p:spPr>
          <a:xfrm>
            <a:off x="492979" y="1130129"/>
            <a:ext cx="6229034" cy="707886"/>
          </a:xfrm>
          <a:prstGeom prst="rect">
            <a:avLst/>
          </a:prstGeom>
          <a:noFill/>
        </p:spPr>
        <p:txBody>
          <a:bodyPr wrap="square" rtlCol="0">
            <a:spAutoFit/>
          </a:bodyPr>
          <a:lstStyle/>
          <a:p>
            <a:r>
              <a:rPr lang="en-US" sz="2000" b="1" u="sng" dirty="0">
                <a:latin typeface="Calibri Light" panose="020F0302020204030204" pitchFamily="34" charset="0"/>
                <a:ea typeface="Calibri Light" panose="020F0302020204030204" pitchFamily="34" charset="0"/>
                <a:cs typeface="Calibri Light" panose="020F0302020204030204" pitchFamily="34" charset="0"/>
              </a:rPr>
              <a:t>Exercise -14</a:t>
            </a:r>
          </a:p>
          <a:p>
            <a:r>
              <a:rPr lang="en-US" sz="2000" b="1" dirty="0" err="1">
                <a:latin typeface="Calibri Light" panose="020F0302020204030204" pitchFamily="34" charset="0"/>
                <a:ea typeface="Calibri Light" panose="020F0302020204030204" pitchFamily="34" charset="0"/>
                <a:cs typeface="Calibri Light" panose="020F0302020204030204" pitchFamily="34" charset="0"/>
              </a:rPr>
              <a:t>ApexTrigger</a:t>
            </a:r>
            <a:r>
              <a:rPr lang="en-US" sz="2000" b="1" dirty="0">
                <a:latin typeface="Calibri Light" panose="020F0302020204030204" pitchFamily="34" charset="0"/>
                <a:ea typeface="Calibri Light" panose="020F0302020204030204" pitchFamily="34" charset="0"/>
                <a:cs typeface="Calibri Light" panose="020F0302020204030204" pitchFamily="34" charset="0"/>
              </a:rPr>
              <a:t> ,Name = </a:t>
            </a:r>
            <a:r>
              <a:rPr lang="en-US" sz="2000" b="1" dirty="0" err="1">
                <a:latin typeface="Calibri Light" panose="020F0302020204030204" pitchFamily="34" charset="0"/>
                <a:ea typeface="Calibri Light" panose="020F0302020204030204" pitchFamily="34" charset="0"/>
                <a:cs typeface="Calibri Light" panose="020F0302020204030204" pitchFamily="34" charset="0"/>
              </a:rPr>
              <a:t>DisqualifytestLeads</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2F3278B4-21EF-F358-6B47-B356AAE3B8EE}"/>
              </a:ext>
            </a:extLst>
          </p:cNvPr>
          <p:cNvSpPr txBox="1"/>
          <p:nvPr/>
        </p:nvSpPr>
        <p:spPr>
          <a:xfrm>
            <a:off x="598487" y="4002597"/>
            <a:ext cx="5040313" cy="707886"/>
          </a:xfrm>
          <a:prstGeom prst="rect">
            <a:avLst/>
          </a:prstGeom>
          <a:noFill/>
        </p:spPr>
        <p:txBody>
          <a:bodyPr wrap="square" rtlCol="0">
            <a:spAutoFit/>
          </a:bodyPr>
          <a:lstStyle/>
          <a:p>
            <a:r>
              <a:rPr lang="en-US" sz="2000" b="1" u="sng" dirty="0">
                <a:latin typeface="Calibri Light" panose="020F0302020204030204" pitchFamily="34" charset="0"/>
                <a:ea typeface="Calibri Light" panose="020F0302020204030204" pitchFamily="34" charset="0"/>
                <a:cs typeface="Calibri Light" panose="020F0302020204030204" pitchFamily="34" charset="0"/>
              </a:rPr>
              <a:t>Exercise -15</a:t>
            </a:r>
          </a:p>
          <a:p>
            <a:r>
              <a:rPr lang="en-US" sz="2000" b="1" dirty="0">
                <a:latin typeface="Calibri Light" panose="020F0302020204030204" pitchFamily="34" charset="0"/>
                <a:ea typeface="Calibri Light" panose="020F0302020204030204" pitchFamily="34" charset="0"/>
                <a:cs typeface="Calibri Light" panose="020F0302020204030204" pitchFamily="34" charset="0"/>
              </a:rPr>
              <a:t>Write a test class for </a:t>
            </a:r>
            <a:r>
              <a:rPr lang="en-US" sz="2000" b="1" dirty="0" err="1">
                <a:latin typeface="Calibri Light" panose="020F0302020204030204" pitchFamily="34" charset="0"/>
                <a:ea typeface="Calibri Light" panose="020F0302020204030204" pitchFamily="34" charset="0"/>
                <a:cs typeface="Calibri Light" panose="020F0302020204030204" pitchFamily="34" charset="0"/>
              </a:rPr>
              <a:t>Disqualifytestleads</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969E7D27-0A25-5350-E93A-20B9CCE6F058}"/>
              </a:ext>
            </a:extLst>
          </p:cNvPr>
          <p:cNvPicPr/>
          <p:nvPr/>
        </p:nvPicPr>
        <p:blipFill>
          <a:blip r:embed="rId2"/>
          <a:stretch>
            <a:fillRect/>
          </a:stretch>
        </p:blipFill>
        <p:spPr>
          <a:xfrm>
            <a:off x="5638800" y="3429000"/>
            <a:ext cx="5206365" cy="2875915"/>
          </a:xfrm>
          <a:prstGeom prst="rect">
            <a:avLst/>
          </a:prstGeom>
        </p:spPr>
      </p:pic>
      <p:pic>
        <p:nvPicPr>
          <p:cNvPr id="6" name="Picture 5">
            <a:extLst>
              <a:ext uri="{FF2B5EF4-FFF2-40B4-BE49-F238E27FC236}">
                <a16:creationId xmlns:a16="http://schemas.microsoft.com/office/drawing/2014/main" id="{300469EE-E9CA-06F6-E603-3883B4CFD012}"/>
              </a:ext>
            </a:extLst>
          </p:cNvPr>
          <p:cNvPicPr/>
          <p:nvPr/>
        </p:nvPicPr>
        <p:blipFill>
          <a:blip r:embed="rId3"/>
          <a:stretch>
            <a:fillRect/>
          </a:stretch>
        </p:blipFill>
        <p:spPr>
          <a:xfrm>
            <a:off x="5135880" y="108585"/>
            <a:ext cx="5372686" cy="30003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800" b="1" i="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Exercise-16</a:t>
            </a:r>
            <a:br>
              <a:rPr lang="en-US" sz="2800" b="0" i="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US" sz="2800" b="1"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Create a Visualforce page which displays Opportunity fields as output fields.</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0" name="Content Placeholder 9" descr="Graphical user interface&#10;&#10;Description automatically generated with medium confidence">
            <a:extLst>
              <a:ext uri="{FF2B5EF4-FFF2-40B4-BE49-F238E27FC236}">
                <a16:creationId xmlns:a16="http://schemas.microsoft.com/office/drawing/2014/main" id="{AEF8376B-4855-2A0A-7E9D-DA9649C9F8F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6603" y="3398505"/>
            <a:ext cx="5383296" cy="1543234"/>
          </a:xfrm>
        </p:spPr>
      </p:pic>
      <p:pic>
        <p:nvPicPr>
          <p:cNvPr id="12" name="Content Placeholder 11" descr="Table&#10;&#10;Description automatically generated">
            <a:extLst>
              <a:ext uri="{FF2B5EF4-FFF2-40B4-BE49-F238E27FC236}">
                <a16:creationId xmlns:a16="http://schemas.microsoft.com/office/drawing/2014/main" id="{1E8FD882-0FBC-07F3-9EDF-309551B77FD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7925" y="2789335"/>
            <a:ext cx="4852988" cy="2762055"/>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2800" b="1" i="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Exercise-17</a:t>
            </a:r>
            <a:br>
              <a:rPr lang="en-IN" sz="2800" b="0"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US" sz="2800" b="1"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Create a Visualforce page which shows a list of Accounts linked to their record pages</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7E0144A7-83CE-7136-8FA7-4A43B2B1602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08775" y="2121853"/>
            <a:ext cx="4611687" cy="2191437"/>
          </a:xfrm>
        </p:spPr>
      </p:pic>
      <p:pic>
        <p:nvPicPr>
          <p:cNvPr id="10" name="Picture 9" descr="Graphical user interface, text, application&#10;&#10;Description automatically generated">
            <a:extLst>
              <a:ext uri="{FF2B5EF4-FFF2-40B4-BE49-F238E27FC236}">
                <a16:creationId xmlns:a16="http://schemas.microsoft.com/office/drawing/2014/main" id="{0152B3B2-1699-992A-7FD0-9E0B3EE18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956" y="4774833"/>
            <a:ext cx="7772400" cy="140220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256" y="590668"/>
            <a:ext cx="10517124" cy="1329004"/>
          </a:xfrm>
        </p:spPr>
        <p:txBody>
          <a:bodyPr>
            <a:noAutofit/>
          </a:bodyPr>
          <a:lstStyle/>
          <a:p>
            <a:pPr algn="ctr"/>
            <a:r>
              <a:rPr lang="en-IN" sz="2800" b="1" i="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Exercise-18</a:t>
            </a:r>
            <a:br>
              <a:rPr lang="en-IN" sz="2800" b="1" i="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US" sz="2800" b="1"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Create a Visualforce page that uses a custom controller to display a list of cases with the status of 'New'. The page must be named </a:t>
            </a:r>
            <a:r>
              <a:rPr lang="en-US" sz="2800" b="1" i="0"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NewCaseList</a:t>
            </a:r>
            <a:r>
              <a:rPr lang="en-US" sz="2800"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t>
            </a:r>
          </a:p>
        </p:txBody>
      </p:sp>
      <p:pic>
        <p:nvPicPr>
          <p:cNvPr id="11" name="Picture 10" descr="Graphical user interface, table&#10;&#10;Description automatically generated with medium confidence">
            <a:extLst>
              <a:ext uri="{FF2B5EF4-FFF2-40B4-BE49-F238E27FC236}">
                <a16:creationId xmlns:a16="http://schemas.microsoft.com/office/drawing/2014/main" id="{4CF419EB-8734-C8CC-A89B-528E19F25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2046408"/>
            <a:ext cx="6096001" cy="3323933"/>
          </a:xfrm>
          <a:prstGeom prst="rect">
            <a:avLst/>
          </a:prstGeom>
        </p:spPr>
      </p:pic>
      <p:pic>
        <p:nvPicPr>
          <p:cNvPr id="13" name="Picture 12" descr="Graphical user interface, application&#10;&#10;Description automatically generated with medium confidence">
            <a:extLst>
              <a:ext uri="{FF2B5EF4-FFF2-40B4-BE49-F238E27FC236}">
                <a16:creationId xmlns:a16="http://schemas.microsoft.com/office/drawing/2014/main" id="{21AAA18C-F783-9DF0-2790-06CFE2EFB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234" y="2126566"/>
            <a:ext cx="5912411" cy="3323933"/>
          </a:xfrm>
          <a:prstGeom prst="rect">
            <a:avLst/>
          </a:prstGeom>
        </p:spPr>
      </p:pic>
      <p:pic>
        <p:nvPicPr>
          <p:cNvPr id="9" name="Content Placeholder 8" descr="Text&#10;&#10;Description automatically generated with medium confidence">
            <a:extLst>
              <a:ext uri="{FF2B5EF4-FFF2-40B4-BE49-F238E27FC236}">
                <a16:creationId xmlns:a16="http://schemas.microsoft.com/office/drawing/2014/main" id="{BD3318B4-9534-8910-DBFD-BB3E4837AE3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96000" y="4537510"/>
            <a:ext cx="5146577" cy="1919133"/>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651760" y="2964180"/>
            <a:ext cx="6179820" cy="9144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62400" y="2343833"/>
            <a:ext cx="2644140" cy="830997"/>
          </a:xfrm>
          <a:prstGeom prst="rect">
            <a:avLst/>
          </a:prstGeom>
          <a:noFill/>
        </p:spPr>
        <p:txBody>
          <a:bodyPr wrap="square" rtlCol="0">
            <a:spAutoFit/>
          </a:bodyPr>
          <a:lstStyle/>
          <a:p>
            <a:r>
              <a:rPr lang="en-IN" sz="4800" dirty="0">
                <a:latin typeface="Arial Rounded MT Bold" panose="020F0704030504030204" pitchFamily="34" charset="0"/>
                <a:cs typeface="Arial" panose="020B0604020202020204" pitchFamily="34" charset="0"/>
              </a:rPr>
              <a:t>Thank</a:t>
            </a:r>
            <a:r>
              <a:rPr lang="en-IN" dirty="0"/>
              <a:t> </a:t>
            </a:r>
          </a:p>
        </p:txBody>
      </p:sp>
      <p:sp>
        <p:nvSpPr>
          <p:cNvPr id="5" name="TextBox 4"/>
          <p:cNvSpPr txBox="1"/>
          <p:nvPr/>
        </p:nvSpPr>
        <p:spPr>
          <a:xfrm>
            <a:off x="5989320" y="2820291"/>
            <a:ext cx="2598420" cy="830997"/>
          </a:xfrm>
          <a:prstGeom prst="rect">
            <a:avLst/>
          </a:prstGeom>
          <a:noFill/>
        </p:spPr>
        <p:txBody>
          <a:bodyPr wrap="square" rtlCol="0">
            <a:spAutoFit/>
          </a:bodyPr>
          <a:lstStyle/>
          <a:p>
            <a:r>
              <a:rPr lang="en-IN" sz="4800" dirty="0">
                <a:latin typeface="Arial Rounded MT Bold" panose="020F0704030504030204" pitchFamily="34" charset="0"/>
              </a:rPr>
              <a:t>You</a:t>
            </a:r>
          </a:p>
        </p:txBody>
      </p:sp>
    </p:spTree>
    <p:extLst>
      <p:ext uri="{BB962C8B-B14F-4D97-AF65-F5344CB8AC3E}">
        <p14:creationId xmlns:p14="http://schemas.microsoft.com/office/powerpoint/2010/main" val="363999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A4993A-F976-AEC7-1B2B-72216309DC83}"/>
              </a:ext>
            </a:extLst>
          </p:cNvPr>
          <p:cNvSpPr txBox="1"/>
          <p:nvPr/>
        </p:nvSpPr>
        <p:spPr>
          <a:xfrm>
            <a:off x="3231697" y="527215"/>
            <a:ext cx="6057900" cy="630942"/>
          </a:xfrm>
          <a:prstGeom prst="rect">
            <a:avLst/>
          </a:prstGeom>
          <a:noFill/>
        </p:spPr>
        <p:txBody>
          <a:bodyPr wrap="square" rtlCol="0">
            <a:spAutoFit/>
          </a:bodyPr>
          <a:lstStyle/>
          <a:p>
            <a:pPr algn="ctr"/>
            <a:r>
              <a:rPr lang="en-US" sz="3500" dirty="0">
                <a:latin typeface="Arial Rounded MT Bold" panose="020F0704030504030204" pitchFamily="34" charset="0"/>
              </a:rPr>
              <a:t>Module -1</a:t>
            </a:r>
            <a:endParaRPr lang="en-IN" sz="3500" dirty="0">
              <a:latin typeface="Arial Rounded MT Bold" panose="020F0704030504030204" pitchFamily="34" charset="0"/>
            </a:endParaRPr>
          </a:p>
        </p:txBody>
      </p:sp>
      <p:sp>
        <p:nvSpPr>
          <p:cNvPr id="3" name="TextBox 2">
            <a:extLst>
              <a:ext uri="{FF2B5EF4-FFF2-40B4-BE49-F238E27FC236}">
                <a16:creationId xmlns:a16="http://schemas.microsoft.com/office/drawing/2014/main" id="{7BD47009-7F41-7164-D448-FEEF0FE1121E}"/>
              </a:ext>
            </a:extLst>
          </p:cNvPr>
          <p:cNvSpPr txBox="1"/>
          <p:nvPr/>
        </p:nvSpPr>
        <p:spPr>
          <a:xfrm>
            <a:off x="733425" y="2492497"/>
            <a:ext cx="6886575" cy="2246769"/>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 This project module focuses on the non-coding approach to modifying</a:t>
            </a:r>
            <a:r>
              <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r>
              <a:rPr lang="en-US" sz="2000"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the user interface, as you customize an app that tracks company travel.</a:t>
            </a:r>
          </a:p>
          <a:p>
            <a:endParaRPr lang="en-US" sz="2000"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rtl="0">
              <a:buFont typeface="Arial" panose="020B0604020202020204" pitchFamily="34" charset="0"/>
              <a:buChar char="•"/>
            </a:pPr>
            <a:r>
              <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a:t>
            </a:r>
            <a: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reate Custom App, Objects, Fields &amp; Relationships, and how you customize the App using declarative tools.</a:t>
            </a:r>
            <a:endParaRPr lang="en-IN"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3843BC-9643-8B69-F1B3-57B585A9A0D8}"/>
              </a:ext>
            </a:extLst>
          </p:cNvPr>
          <p:cNvPicPr>
            <a:picLocks noChangeAspect="1"/>
          </p:cNvPicPr>
          <p:nvPr/>
        </p:nvPicPr>
        <p:blipFill>
          <a:blip r:embed="rId2"/>
          <a:stretch>
            <a:fillRect/>
          </a:stretch>
        </p:blipFill>
        <p:spPr>
          <a:xfrm>
            <a:off x="7841432" y="1869191"/>
            <a:ext cx="3617143" cy="3493383"/>
          </a:xfrm>
          <a:prstGeom prst="rect">
            <a:avLst/>
          </a:prstGeom>
        </p:spPr>
      </p:pic>
    </p:spTree>
    <p:extLst>
      <p:ext uri="{BB962C8B-B14F-4D97-AF65-F5344CB8AC3E}">
        <p14:creationId xmlns:p14="http://schemas.microsoft.com/office/powerpoint/2010/main" val="2921326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955" y="365125"/>
            <a:ext cx="10515600" cy="1325563"/>
          </a:xfrm>
        </p:spPr>
        <p:txBody>
          <a:bodyPr>
            <a:normAutofit/>
          </a:bodyPr>
          <a:lstStyle/>
          <a:p>
            <a:pPr algn="ctr"/>
            <a:r>
              <a:rPr lang="en-IN" sz="32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Exercise-01</a:t>
            </a:r>
            <a:b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Lightning App: </a:t>
            </a:r>
            <a:r>
              <a:rPr lang="en-IN" sz="3200" b="1" dirty="0">
                <a:solidFill>
                  <a:schemeClr val="tx1"/>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T</a:t>
            </a:r>
            <a:r>
              <a:rPr lang="en-US" altLang="en-IN" sz="3200" b="1" dirty="0">
                <a:solidFill>
                  <a:schemeClr val="tx1"/>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RAVEL APP      </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734" r="31288" b="16711"/>
          <a:stretch>
            <a:fillRect/>
          </a:stretch>
        </p:blipFill>
        <p:spPr>
          <a:xfrm>
            <a:off x="101600" y="1871980"/>
            <a:ext cx="6254115" cy="38227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543" t="39085" r="27795" b="28496"/>
          <a:stretch>
            <a:fillRect/>
          </a:stretch>
        </p:blipFill>
        <p:spPr>
          <a:xfrm>
            <a:off x="6463665" y="2317115"/>
            <a:ext cx="5567045" cy="24364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Custom object Department</a:t>
            </a: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and </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custom fields in Department object</a:t>
            </a:r>
          </a:p>
        </p:txBody>
      </p:sp>
      <p:pic>
        <p:nvPicPr>
          <p:cNvPr id="4" name="Picture 3">
            <a:extLst>
              <a:ext uri="{FF2B5EF4-FFF2-40B4-BE49-F238E27FC236}">
                <a16:creationId xmlns:a16="http://schemas.microsoft.com/office/drawing/2014/main" id="{9354C8F2-608B-BF4B-AA89-37B13F394CF1}"/>
              </a:ext>
            </a:extLst>
          </p:cNvPr>
          <p:cNvPicPr/>
          <p:nvPr/>
        </p:nvPicPr>
        <p:blipFill>
          <a:blip r:embed="rId2"/>
          <a:stretch>
            <a:fillRect/>
          </a:stretch>
        </p:blipFill>
        <p:spPr>
          <a:xfrm>
            <a:off x="905256" y="1803358"/>
            <a:ext cx="10554432" cy="47874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1284" y="398033"/>
            <a:ext cx="15005237" cy="1325563"/>
          </a:xfrm>
        </p:spPr>
        <p:txBody>
          <a:bodyPr>
            <a:normAutofit/>
          </a:bodyPr>
          <a:lstStyle/>
          <a:p>
            <a:pPr algn="ctr"/>
            <a:r>
              <a:rPr lang="en-US"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Field dependency in department</a:t>
            </a:r>
          </a:p>
        </p:txBody>
      </p:sp>
      <p:pic>
        <p:nvPicPr>
          <p:cNvPr id="4" name="Picture 3">
            <a:extLst>
              <a:ext uri="{FF2B5EF4-FFF2-40B4-BE49-F238E27FC236}">
                <a16:creationId xmlns:a16="http://schemas.microsoft.com/office/drawing/2014/main" id="{6B164190-B8CB-C586-A561-34F10B33E159}"/>
              </a:ext>
            </a:extLst>
          </p:cNvPr>
          <p:cNvPicPr/>
          <p:nvPr/>
        </p:nvPicPr>
        <p:blipFill>
          <a:blip r:embed="rId2"/>
          <a:stretch>
            <a:fillRect/>
          </a:stretch>
        </p:blipFill>
        <p:spPr>
          <a:xfrm>
            <a:off x="1579419" y="1436915"/>
            <a:ext cx="9334005" cy="50230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255"/>
            <a:ext cx="10515600" cy="1325563"/>
          </a:xfrm>
        </p:spPr>
        <p:txBody>
          <a:bodyPr>
            <a:normAutofit/>
          </a:bodyPr>
          <a:lstStyle/>
          <a:p>
            <a:pPr algn="ctr">
              <a:lnSpc>
                <a:spcPct val="107000"/>
              </a:lnSpc>
              <a:spcAft>
                <a:spcPts val="800"/>
              </a:spcAft>
            </a:pP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Custom Object Travel Approval and Custom Fields in that Object</a:t>
            </a:r>
            <a:endParaRPr lang="en-IN" sz="3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8C33405D-C5CF-769C-8EBB-F6A0CF5EC6AB}"/>
              </a:ext>
            </a:extLst>
          </p:cNvPr>
          <p:cNvPicPr/>
          <p:nvPr/>
        </p:nvPicPr>
        <p:blipFill>
          <a:blip r:embed="rId2"/>
          <a:stretch>
            <a:fillRect/>
          </a:stretch>
        </p:blipFill>
        <p:spPr>
          <a:xfrm>
            <a:off x="153670" y="1293334"/>
            <a:ext cx="5942330" cy="3297555"/>
          </a:xfrm>
          <a:prstGeom prst="rect">
            <a:avLst/>
          </a:prstGeom>
        </p:spPr>
      </p:pic>
      <p:pic>
        <p:nvPicPr>
          <p:cNvPr id="4" name="Picture 3">
            <a:extLst>
              <a:ext uri="{FF2B5EF4-FFF2-40B4-BE49-F238E27FC236}">
                <a16:creationId xmlns:a16="http://schemas.microsoft.com/office/drawing/2014/main" id="{BAC52FE0-7E1A-79DA-9A94-FEA52BC9484C}"/>
              </a:ext>
            </a:extLst>
          </p:cNvPr>
          <p:cNvPicPr>
            <a:picLocks/>
          </p:cNvPicPr>
          <p:nvPr/>
        </p:nvPicPr>
        <p:blipFill>
          <a:blip r:embed="rId3"/>
          <a:stretch>
            <a:fillRect/>
          </a:stretch>
        </p:blipFill>
        <p:spPr>
          <a:xfrm>
            <a:off x="5379522" y="2618897"/>
            <a:ext cx="6424900" cy="3814197"/>
          </a:xfrm>
          <a:prstGeom prst="rect">
            <a:avLst/>
          </a:prstGeom>
        </p:spPr>
      </p:pic>
    </p:spTree>
  </p:cSld>
  <p:clrMapOvr>
    <a:masterClrMapping/>
  </p:clrMapOvr>
</p:sld>
</file>

<file path=ppt/theme/theme1.xml><?xml version="1.0" encoding="utf-8"?>
<a:theme xmlns:a="http://schemas.openxmlformats.org/drawingml/2006/main" name="ModOverlayVTI">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docProps/app.xml><?xml version="1.0" encoding="utf-8"?>
<Properties xmlns="http://schemas.openxmlformats.org/officeDocument/2006/extended-properties" xmlns:vt="http://schemas.openxmlformats.org/officeDocument/2006/docPropsVTypes">
  <Template/>
  <TotalTime>830</TotalTime>
  <Words>945</Words>
  <Application>Microsoft Macintosh PowerPoint</Application>
  <PresentationFormat>Widescreen</PresentationFormat>
  <Paragraphs>81</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Arial Nova Light</vt:lpstr>
      <vt:lpstr>Arial Rounded MT Bold</vt:lpstr>
      <vt:lpstr>Calibri</vt:lpstr>
      <vt:lpstr>Calibri Light</vt:lpstr>
      <vt:lpstr>Candara</vt:lpstr>
      <vt:lpstr>Elephant</vt:lpstr>
      <vt:lpstr>ModOverlayVTI</vt:lpstr>
      <vt:lpstr>  Capstone Project    On</vt:lpstr>
      <vt:lpstr>CONTENTS</vt:lpstr>
      <vt:lpstr>INTRODUCTION TO SALESFORCE</vt:lpstr>
      <vt:lpstr>INTRODUCTION OF TRAVEL APPROVAL APP</vt:lpstr>
      <vt:lpstr>PowerPoint Presentation</vt:lpstr>
      <vt:lpstr>Exercise-01 Creating Lightning App: TRAVEL APP      </vt:lpstr>
      <vt:lpstr>Custom object Department and Creating custom fields in Department object</vt:lpstr>
      <vt:lpstr>Field dependency in department</vt:lpstr>
      <vt:lpstr>Creating Custom Object Travel Approval and Custom Fields in that Object</vt:lpstr>
      <vt:lpstr>After creating travel approval object with fields, it looks as shown below</vt:lpstr>
      <vt:lpstr>Importing Department records using data import wizard and  imported record data status can viewed below</vt:lpstr>
      <vt:lpstr>Exercise-02 Creating Expense Item custom object and Custom fields in Expense Item object</vt:lpstr>
      <vt:lpstr>PowerPoint Presentation</vt:lpstr>
      <vt:lpstr>PowerPoint Presentation</vt:lpstr>
      <vt:lpstr>Customizing page layout </vt:lpstr>
      <vt:lpstr>Test the app:</vt:lpstr>
      <vt:lpstr>MODULE 2</vt:lpstr>
      <vt:lpstr>Validation Rule that trip end date always &gt;= start date </vt:lpstr>
      <vt:lpstr>Creating Formula Fields Static Resource with name StatusImages </vt:lpstr>
      <vt:lpstr>Create a flow looks as shown, save and activate</vt:lpstr>
      <vt:lpstr>Creating an Approval Process to send travel approvals to manager or travel coordinator</vt:lpstr>
      <vt:lpstr>PowerPoint Presentation</vt:lpstr>
      <vt:lpstr>Using Data import wizard to import travel approval records , later the Records imported successfully</vt:lpstr>
      <vt:lpstr>              Created Reports and Dashboard</vt:lpstr>
      <vt:lpstr>MODULE 3</vt:lpstr>
      <vt:lpstr>Exercise - 01 Creating Code Playground Lightning App with Lead, Account, Contact, Opportunity, Case to navigation profile as system admin. </vt:lpstr>
      <vt:lpstr>Creating custom objects Customer , Billing and add related fields</vt:lpstr>
      <vt:lpstr>Exercise - 02 Define a String Variable &amp; use string method ‘endsWith’ to display the output.  </vt:lpstr>
      <vt:lpstr>PowerPoint Presentation</vt:lpstr>
      <vt:lpstr>PowerPoint Presentation</vt:lpstr>
      <vt:lpstr>6. Use Execute Anonymous to define and execute the following code to display the value of x = 0 to 9.</vt:lpstr>
      <vt:lpstr>    Exercise -03 Answer the following in True or False:  Integer myunlucklyNumber = 7;  Integer myluckyNumber = 15;  myluckyNumber != myunlucklyNumber + 8.</vt:lpstr>
      <vt:lpstr>  Exercise-04 Answer the following in True Or False:  Boolean isFalse = false;  Boolean isTrue = true;</vt:lpstr>
      <vt:lpstr> Exercise -05 Answer the following in True Or False: Date tomorrow = Date.today().addDays(1); Date today = Date.today();  today != tomorrow</vt:lpstr>
      <vt:lpstr>                                                       Exercise-06 Write a program and execute to demo the use of “If..else if...else”</vt:lpstr>
      <vt:lpstr>                                                    Exercise-07 Write a program to execute and demo the use of “Apex – for Loop” </vt:lpstr>
      <vt:lpstr>    Exercise-08 Write a Class to demo the use of Constants in Apex</vt:lpstr>
      <vt:lpstr>Exercise-09 Write a Class to demo the use of Interface in Apex</vt:lpstr>
      <vt:lpstr>Exercise-10 Demo on DML Insert Operation Using Database methods  Insert a Customer Record First using simple DML Statement</vt:lpstr>
      <vt:lpstr>Exercise-11                                Write and execute SOQL queries from Developer Console   </vt:lpstr>
      <vt:lpstr>Exercise-12 Write an Apex Trigger, Name = CustomerTrigger.  </vt:lpstr>
      <vt:lpstr>Exercise-13                          Write a Test Class for CustomerTrigger.  </vt:lpstr>
      <vt:lpstr>PowerPoint Presentation</vt:lpstr>
      <vt:lpstr>Exercise-16 Create a Visualforce page which displays Opportunity fields as output fields.</vt:lpstr>
      <vt:lpstr>Exercise-17 Create a Visualforce page which shows a list of Accounts linked to their record pages</vt:lpstr>
      <vt:lpstr>Exercise-18 Create a Visualforce page that uses a custom controller to display a list of cases with the status of 'New'. The page must be named NewCaseList.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Report  On</dc:title>
  <dc:creator>Tanmayi Devarasetti</dc:creator>
  <cp:lastModifiedBy>SAKAM SWETHA</cp:lastModifiedBy>
  <cp:revision>61</cp:revision>
  <dcterms:created xsi:type="dcterms:W3CDTF">2023-02-24T12:21:00Z</dcterms:created>
  <dcterms:modified xsi:type="dcterms:W3CDTF">2023-02-28T07:02:26Z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D7FC62CE8FEC48958EE74BF9DF3F697B</vt:lpwstr>
  </property>
  <property fmtid="{D5CDD505-2E9C-101B-9397-08002B2CF9AE}" pid="3" name="KSOProductBuildVer">
    <vt:lpwstr>1033-11.2.0.11486</vt:lpwstr>
  </property>
</Properties>
</file>